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76" r:id="rId4"/>
    <p:sldId id="349" r:id="rId5"/>
    <p:sldId id="350" r:id="rId6"/>
    <p:sldId id="263" r:id="rId7"/>
    <p:sldId id="297" r:id="rId8"/>
    <p:sldId id="321" r:id="rId9"/>
    <p:sldId id="352" r:id="rId10"/>
    <p:sldId id="347" r:id="rId11"/>
    <p:sldId id="351" r:id="rId12"/>
    <p:sldId id="345" r:id="rId13"/>
    <p:sldId id="258" r:id="rId14"/>
    <p:sldId id="343" r:id="rId15"/>
    <p:sldId id="338" r:id="rId16"/>
    <p:sldId id="356" r:id="rId17"/>
    <p:sldId id="281" r:id="rId18"/>
    <p:sldId id="280" r:id="rId19"/>
    <p:sldId id="261" r:id="rId20"/>
    <p:sldId id="288" r:id="rId21"/>
    <p:sldId id="333" r:id="rId22"/>
    <p:sldId id="286" r:id="rId23"/>
    <p:sldId id="355" r:id="rId24"/>
    <p:sldId id="336" r:id="rId25"/>
    <p:sldId id="337" r:id="rId26"/>
    <p:sldId id="26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1126"/>
    <a:srgbClr val="0B4A37"/>
    <a:srgbClr val="4F90A5"/>
    <a:srgbClr val="68ABB7"/>
    <a:srgbClr val="85C4C9"/>
    <a:srgbClr val="FFDD9F"/>
    <a:srgbClr val="FCDEA1"/>
    <a:srgbClr val="F3E7A0"/>
    <a:srgbClr val="B22F5C"/>
    <a:srgbClr val="9CCB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23"/>
    <p:restoredTop sz="93873"/>
  </p:normalViewPr>
  <p:slideViewPr>
    <p:cSldViewPr snapToGrid="0">
      <p:cViewPr>
        <p:scale>
          <a:sx n="107" d="100"/>
          <a:sy n="107" d="100"/>
        </p:scale>
        <p:origin x="496" y="352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sv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FFF54-9F23-8F45-8966-084C381F78F5}" type="datetimeFigureOut">
              <a:rPr lang="en-US" smtClean="0"/>
              <a:t>4/9/24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46838-3DB2-2749-8A4E-C63F1E65C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88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789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9200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22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68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797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832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9222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423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90C4F-997C-BD4C-960C-7631CF3433F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122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90C4F-997C-BD4C-960C-7631CF3433F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942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65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28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66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028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94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78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993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49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Palatino" pitchFamily="2" charset="77"/>
                <a:ea typeface="Palatino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724005-64D6-B943-A245-567AE1EAC3BF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150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8D3A785-6FE8-7349-8FEA-1F6B8F4D900A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6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04216A-511C-514B-A941-F36B830F3AF2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03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D49E0A5-8CF2-8B4E-AF54-D48B79653D76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215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055A1C-4763-B843-A8CE-D4A389C24F99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74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BC498D-665E-4A41-9D35-60D0EFBCB13D}" type="datetime1">
              <a:rPr lang="en-CA" smtClean="0"/>
              <a:t>2024-04-09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335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8C3921-2935-4344-A785-81469387A82C}" type="datetime1">
              <a:rPr lang="en-CA" smtClean="0"/>
              <a:t>2024-04-09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52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E8E355-DAFB-B447-B1F2-7E0BEB8DAD1B}" type="datetime1">
              <a:rPr lang="en-CA" smtClean="0"/>
              <a:t>2024-04-09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0E1126"/>
                </a:solidFill>
              </a:defRPr>
            </a:lvl1pPr>
          </a:lstStyle>
          <a:p>
            <a:fld id="{74E4394F-46CC-EE4E-AD20-96A99937E7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02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8646B4-969E-E348-A206-98D4BED1A4D8}" type="datetime1">
              <a:rPr lang="en-CA" smtClean="0"/>
              <a:t>2024-04-09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535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EC7C25-AAB0-974B-B63C-302489CAD230}" type="datetime1">
              <a:rPr lang="en-CA" smtClean="0"/>
              <a:t>2024-04-09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A2A018-F3CE-E24E-A6C6-2384967E9F61}" type="datetime1">
              <a:rPr lang="en-CA" smtClean="0"/>
              <a:t>2024-04-09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26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4880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0E1126"/>
                </a:solidFill>
              </a:defRPr>
            </a:lvl1pPr>
          </a:lstStyle>
          <a:p>
            <a:fld id="{74E4394F-46CC-EE4E-AD20-96A99937E7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6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E11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E112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E112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E112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E112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E112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moke in a dark blue background&#10;&#10;Description automatically generated">
            <a:extLst>
              <a:ext uri="{FF2B5EF4-FFF2-40B4-BE49-F238E27FC236}">
                <a16:creationId xmlns:a16="http://schemas.microsoft.com/office/drawing/2014/main" id="{E3989E79-BEAD-6111-3011-53555CB3B6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25" t="35799" r="16062" b="23917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13DFBC2-3C8C-E784-D414-A6A413588665}"/>
              </a:ext>
            </a:extLst>
          </p:cNvPr>
          <p:cNvSpPr/>
          <p:nvPr/>
        </p:nvSpPr>
        <p:spPr>
          <a:xfrm>
            <a:off x="1665514" y="1445819"/>
            <a:ext cx="8860972" cy="3966359"/>
          </a:xfrm>
          <a:prstGeom prst="rect">
            <a:avLst/>
          </a:prstGeom>
          <a:solidFill>
            <a:srgbClr val="0222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Photosynthetic Adaptations of Polar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P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hytoplankton to Extreme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L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ow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L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ight</a:t>
            </a:r>
          </a:p>
          <a:p>
            <a:pPr algn="ctr"/>
            <a:endParaRPr lang="en-CA" sz="2800" dirty="0">
              <a:solidFill>
                <a:srgbClr val="F7F7F7"/>
              </a:solidFill>
              <a:effectLst/>
              <a:latin typeface="Palatino" pitchFamily="2" charset="77"/>
              <a:ea typeface="Palatino" pitchFamily="2" charset="77"/>
            </a:endParaRPr>
          </a:p>
          <a:p>
            <a:pPr algn="ctr"/>
            <a:r>
              <a:rPr lang="en-CA" sz="28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Natasha Madeleine Ryan </a:t>
            </a:r>
          </a:p>
          <a:p>
            <a:pPr algn="ctr"/>
            <a:r>
              <a:rPr lang="en-CA" sz="20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Supervised By Dr. Douglas A. Campbell</a:t>
            </a:r>
            <a:endParaRPr lang="en-CA" sz="2000" dirty="0">
              <a:solidFill>
                <a:srgbClr val="F7F7F7"/>
              </a:solidFill>
              <a:effectLst/>
              <a:latin typeface="Palatino" pitchFamily="2" charset="77"/>
              <a:ea typeface="Palatino" pitchFamily="2" charset="77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0770D68-C5BE-7458-92E9-CFBA4D0CA9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372" y="62386"/>
            <a:ext cx="2253813" cy="60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15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44DC483-2CAA-12EA-A7E3-3C5449FBF28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8764" y="588106"/>
            <a:ext cx="11652628" cy="4253948"/>
            <a:chOff x="258764" y="588106"/>
            <a:chExt cx="11652628" cy="4253948"/>
          </a:xfrm>
        </p:grpSpPr>
        <p:pic>
          <p:nvPicPr>
            <p:cNvPr id="27" name="Picture 26" descr="A green object with a black background&#10;&#10;Description automatically generated">
              <a:extLst>
                <a:ext uri="{FF2B5EF4-FFF2-40B4-BE49-F238E27FC236}">
                  <a16:creationId xmlns:a16="http://schemas.microsoft.com/office/drawing/2014/main" id="{CE467294-A8DC-9776-D2B3-2C6A795622C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"/>
            <a:srcRect l="23630" t="14945" r="23588" b="15666"/>
            <a:stretch/>
          </p:blipFill>
          <p:spPr>
            <a:xfrm>
              <a:off x="258764" y="588106"/>
              <a:ext cx="4622625" cy="425394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Picture 6" descr="A close-up of a car&#10;&#10;Description automatically generated">
              <a:extLst>
                <a:ext uri="{FF2B5EF4-FFF2-40B4-BE49-F238E27FC236}">
                  <a16:creationId xmlns:a16="http://schemas.microsoft.com/office/drawing/2014/main" id="{3757C101-1763-25FE-A3A8-6F38F058AA8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4"/>
            <a:srcRect l="18918" t="-70"/>
            <a:stretch/>
          </p:blipFill>
          <p:spPr>
            <a:xfrm>
              <a:off x="4881389" y="1673706"/>
              <a:ext cx="7030003" cy="1713238"/>
            </a:xfrm>
            <a:prstGeom prst="rect">
              <a:avLst/>
            </a:prstGeom>
          </p:spPr>
        </p:pic>
      </p:grpSp>
      <p:sp>
        <p:nvSpPr>
          <p:cNvPr id="44" name="Lightning Bolt 43">
            <a:extLst>
              <a:ext uri="{FF2B5EF4-FFF2-40B4-BE49-F238E27FC236}">
                <a16:creationId xmlns:a16="http://schemas.microsoft.com/office/drawing/2014/main" id="{81E9E0BF-79E3-CD86-54E9-DF1415F3E0F8}"/>
              </a:ext>
            </a:extLst>
          </p:cNvPr>
          <p:cNvSpPr/>
          <p:nvPr/>
        </p:nvSpPr>
        <p:spPr>
          <a:xfrm rot="19323931">
            <a:off x="580392" y="3467140"/>
            <a:ext cx="799871" cy="562628"/>
          </a:xfrm>
          <a:prstGeom prst="lightningBolt">
            <a:avLst/>
          </a:prstGeom>
          <a:solidFill>
            <a:srgbClr val="003D50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10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al,</a:t>
            </a:r>
            <a:r>
              <a:rPr lang="en-CA" sz="1050" dirty="0"/>
              <a:t> 2020. Biochimica et Biophysica Acta		Mukhopadhyay </a:t>
            </a:r>
            <a:r>
              <a:rPr lang="en-CA" sz="1050" i="1" dirty="0"/>
              <a:t>et al</a:t>
            </a:r>
            <a:r>
              <a:rPr lang="en-CA" sz="1050" dirty="0"/>
              <a:t>, 2004. Chemical Reviews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94279-A6C7-F79B-5170-C7F2C96EE882}"/>
              </a:ext>
            </a:extLst>
          </p:cNvPr>
          <p:cNvSpPr txBox="1"/>
          <p:nvPr/>
        </p:nvSpPr>
        <p:spPr>
          <a:xfrm>
            <a:off x="5060624" y="223464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517A7C-3E17-DA02-2837-B15230780C6B}"/>
              </a:ext>
            </a:extLst>
          </p:cNvPr>
          <p:cNvSpPr txBox="1"/>
          <p:nvPr/>
        </p:nvSpPr>
        <p:spPr>
          <a:xfrm>
            <a:off x="8282635" y="2052868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505F48-E5AA-1A0C-5C8C-9FA5A9B5169C}"/>
              </a:ext>
            </a:extLst>
          </p:cNvPr>
          <p:cNvSpPr txBox="1"/>
          <p:nvPr/>
        </p:nvSpPr>
        <p:spPr>
          <a:xfrm>
            <a:off x="7115574" y="3018835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EFA9DC-7762-5907-8DD2-A1EC694D1CC0}"/>
              </a:ext>
            </a:extLst>
          </p:cNvPr>
          <p:cNvSpPr txBox="1"/>
          <p:nvPr/>
        </p:nvSpPr>
        <p:spPr>
          <a:xfrm>
            <a:off x="5892631" y="2049761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AD5014-B76F-0C21-E14A-CC2D38660CFB}"/>
              </a:ext>
            </a:extLst>
          </p:cNvPr>
          <p:cNvSpPr txBox="1"/>
          <p:nvPr/>
        </p:nvSpPr>
        <p:spPr>
          <a:xfrm>
            <a:off x="10451369" y="1789273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F5C23-6C28-3A01-A5F0-D35630AF5268}"/>
              </a:ext>
            </a:extLst>
          </p:cNvPr>
          <p:cNvSpPr>
            <a:spLocks noChangeAspect="1"/>
          </p:cNvSpPr>
          <p:nvPr/>
        </p:nvSpPr>
        <p:spPr>
          <a:xfrm>
            <a:off x="1831912" y="3302199"/>
            <a:ext cx="792000" cy="792000"/>
          </a:xfrm>
          <a:prstGeom prst="ellipse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D915C61-B16D-A94E-67D9-DDC3331CBD12}"/>
              </a:ext>
            </a:extLst>
          </p:cNvPr>
          <p:cNvCxnSpPr>
            <a:cxnSpLocks/>
          </p:cNvCxnSpPr>
          <p:nvPr/>
        </p:nvCxnSpPr>
        <p:spPr>
          <a:xfrm>
            <a:off x="2209720" y="2328757"/>
            <a:ext cx="0" cy="720000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16-Point Star 31">
            <a:extLst>
              <a:ext uri="{FF2B5EF4-FFF2-40B4-BE49-F238E27FC236}">
                <a16:creationId xmlns:a16="http://schemas.microsoft.com/office/drawing/2014/main" id="{5CCDC868-A2A4-B913-F82C-D3611A97ACFD}"/>
              </a:ext>
            </a:extLst>
          </p:cNvPr>
          <p:cNvSpPr>
            <a:spLocks noChangeAspect="1"/>
          </p:cNvSpPr>
          <p:nvPr/>
        </p:nvSpPr>
        <p:spPr>
          <a:xfrm>
            <a:off x="1777912" y="1259272"/>
            <a:ext cx="900000" cy="900000"/>
          </a:xfrm>
          <a:prstGeom prst="star16">
            <a:avLst>
              <a:gd name="adj" fmla="val 45354"/>
            </a:avLst>
          </a:prstGeom>
          <a:noFill/>
          <a:ln w="38100">
            <a:solidFill>
              <a:srgbClr val="0E1126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2EDBC72F-FF95-4B38-224A-41AFBF50F95B}"/>
              </a:ext>
            </a:extLst>
          </p:cNvPr>
          <p:cNvSpPr/>
          <p:nvPr/>
        </p:nvSpPr>
        <p:spPr>
          <a:xfrm>
            <a:off x="2466959" y="419258"/>
            <a:ext cx="3491256" cy="3870644"/>
          </a:xfrm>
          <a:prstGeom prst="arc">
            <a:avLst>
              <a:gd name="adj1" fmla="val 6038794"/>
              <a:gd name="adj2" fmla="val 10840561"/>
            </a:avLst>
          </a:prstGeom>
          <a:ln w="38100" cap="rnd">
            <a:solidFill>
              <a:schemeClr val="tx1"/>
            </a:solidFill>
            <a:prstDash val="sysDot"/>
            <a:headEnd type="none" w="sm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B9A7F8-89C1-AFE9-8DD5-C4338AA16BB1}"/>
              </a:ext>
            </a:extLst>
          </p:cNvPr>
          <p:cNvGrpSpPr/>
          <p:nvPr/>
        </p:nvGrpSpPr>
        <p:grpSpPr>
          <a:xfrm>
            <a:off x="3162933" y="4014570"/>
            <a:ext cx="2035691" cy="1634788"/>
            <a:chOff x="5314671" y="3919954"/>
            <a:chExt cx="2035691" cy="1634788"/>
          </a:xfrm>
        </p:grpSpPr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4A74540A-8853-00CD-1CEB-56DD7DFF8A6C}"/>
                </a:ext>
              </a:extLst>
            </p:cNvPr>
            <p:cNvSpPr/>
            <p:nvPr/>
          </p:nvSpPr>
          <p:spPr>
            <a:xfrm>
              <a:off x="5625821" y="3925035"/>
              <a:ext cx="1724541" cy="1629707"/>
            </a:xfrm>
            <a:prstGeom prst="roundRect">
              <a:avLst/>
            </a:prstGeom>
            <a:ln w="31750">
              <a:solidFill>
                <a:srgbClr val="0B4A37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6EFB6C26-4F91-6A6F-724E-0A176A77713B}"/>
                </a:ext>
              </a:extLst>
            </p:cNvPr>
            <p:cNvGrpSpPr/>
            <p:nvPr/>
          </p:nvGrpSpPr>
          <p:grpSpPr>
            <a:xfrm>
              <a:off x="5314671" y="3919954"/>
              <a:ext cx="1787526" cy="1429677"/>
              <a:chOff x="3470393" y="1687856"/>
              <a:chExt cx="1787526" cy="1429677"/>
            </a:xfrm>
          </p:grpSpPr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A9AAF1EB-8C6D-1A14-8C67-06206235B6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5533"/>
                <a:ext cx="1152000" cy="1152000"/>
              </a:xfrm>
              <a:prstGeom prst="arc">
                <a:avLst>
                  <a:gd name="adj1" fmla="val 10791274"/>
                  <a:gd name="adj2" fmla="val 16207716"/>
                </a:avLst>
              </a:prstGeom>
              <a:ln w="31750" cap="rnd">
                <a:solidFill>
                  <a:srgbClr val="003D50"/>
                </a:solidFill>
                <a:headEnd type="none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9" name="Text Box 4">
                <a:extLst>
                  <a:ext uri="{FF2B5EF4-FFF2-40B4-BE49-F238E27FC236}">
                    <a16:creationId xmlns:a16="http://schemas.microsoft.com/office/drawing/2014/main" id="{051544FD-2AB5-76AC-C68C-086D07B84186}"/>
                  </a:ext>
                </a:extLst>
              </p:cNvPr>
              <p:cNvSpPr txBox="1"/>
              <p:nvPr/>
            </p:nvSpPr>
            <p:spPr>
              <a:xfrm>
                <a:off x="4053067" y="2339167"/>
                <a:ext cx="1204852" cy="48275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Mn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CaO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5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Arc 61">
                <a:extLst>
                  <a:ext uri="{FF2B5EF4-FFF2-40B4-BE49-F238E27FC236}">
                    <a16:creationId xmlns:a16="http://schemas.microsoft.com/office/drawing/2014/main" id="{59953701-9E73-C29A-ADA9-10C0C1FDC6E5}"/>
                  </a:ext>
                </a:extLst>
              </p:cNvPr>
              <p:cNvSpPr/>
              <p:nvPr/>
            </p:nvSpPr>
            <p:spPr>
              <a:xfrm rot="2199008">
                <a:off x="3470393" y="1687856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013D5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4" name="Text Box 4">
                <a:extLst>
                  <a:ext uri="{FF2B5EF4-FFF2-40B4-BE49-F238E27FC236}">
                    <a16:creationId xmlns:a16="http://schemas.microsoft.com/office/drawing/2014/main" id="{4EE51C45-6D11-766C-0019-44E5FA67AA6F}"/>
                  </a:ext>
                </a:extLst>
              </p:cNvPr>
              <p:cNvSpPr txBox="1"/>
              <p:nvPr/>
            </p:nvSpPr>
            <p:spPr>
              <a:xfrm>
                <a:off x="4068587" y="174255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1" name="Freeform 10">
            <a:extLst>
              <a:ext uri="{FF2B5EF4-FFF2-40B4-BE49-F238E27FC236}">
                <a16:creationId xmlns:a16="http://schemas.microsoft.com/office/drawing/2014/main" id="{19A27771-5A50-9A03-9C7A-83377F6BF521}"/>
              </a:ext>
            </a:extLst>
          </p:cNvPr>
          <p:cNvSpPr/>
          <p:nvPr/>
        </p:nvSpPr>
        <p:spPr>
          <a:xfrm>
            <a:off x="2733870" y="1726162"/>
            <a:ext cx="6522097" cy="1581868"/>
          </a:xfrm>
          <a:custGeom>
            <a:avLst/>
            <a:gdLst>
              <a:gd name="connsiteX0" fmla="*/ 0 w 6564951"/>
              <a:gd name="connsiteY0" fmla="*/ 276879 h 1572195"/>
              <a:gd name="connsiteX1" fmla="*/ 391885 w 6564951"/>
              <a:gd name="connsiteY1" fmla="*/ 351524 h 1572195"/>
              <a:gd name="connsiteX2" fmla="*/ 653143 w 6564951"/>
              <a:gd name="connsiteY2" fmla="*/ 808724 h 1572195"/>
              <a:gd name="connsiteX3" fmla="*/ 1212979 w 6564951"/>
              <a:gd name="connsiteY3" fmla="*/ 1051320 h 1572195"/>
              <a:gd name="connsiteX4" fmla="*/ 2463281 w 6564951"/>
              <a:gd name="connsiteY4" fmla="*/ 827385 h 1572195"/>
              <a:gd name="connsiteX5" fmla="*/ 3424334 w 6564951"/>
              <a:gd name="connsiteY5" fmla="*/ 1275254 h 1572195"/>
              <a:gd name="connsiteX6" fmla="*/ 4553339 w 6564951"/>
              <a:gd name="connsiteY6" fmla="*/ 1564503 h 1572195"/>
              <a:gd name="connsiteX7" fmla="*/ 5719665 w 6564951"/>
              <a:gd name="connsiteY7" fmla="*/ 967344 h 1572195"/>
              <a:gd name="connsiteX8" fmla="*/ 6074228 w 6564951"/>
              <a:gd name="connsiteY8" fmla="*/ 463491 h 1572195"/>
              <a:gd name="connsiteX9" fmla="*/ 6531428 w 6564951"/>
              <a:gd name="connsiteY9" fmla="*/ 314201 h 1572195"/>
              <a:gd name="connsiteX10" fmla="*/ 6531428 w 6564951"/>
              <a:gd name="connsiteY10" fmla="*/ 24952 h 1572195"/>
              <a:gd name="connsiteX11" fmla="*/ 6540759 w 6564951"/>
              <a:gd name="connsiteY11" fmla="*/ 34283 h 1572195"/>
              <a:gd name="connsiteX0" fmla="*/ 0 w 6564951"/>
              <a:gd name="connsiteY0" fmla="*/ 251927 h 1547243"/>
              <a:gd name="connsiteX1" fmla="*/ 391885 w 6564951"/>
              <a:gd name="connsiteY1" fmla="*/ 326572 h 1547243"/>
              <a:gd name="connsiteX2" fmla="*/ 653143 w 6564951"/>
              <a:gd name="connsiteY2" fmla="*/ 783772 h 1547243"/>
              <a:gd name="connsiteX3" fmla="*/ 1212979 w 6564951"/>
              <a:gd name="connsiteY3" fmla="*/ 1026368 h 1547243"/>
              <a:gd name="connsiteX4" fmla="*/ 2463281 w 6564951"/>
              <a:gd name="connsiteY4" fmla="*/ 802433 h 1547243"/>
              <a:gd name="connsiteX5" fmla="*/ 3424334 w 6564951"/>
              <a:gd name="connsiteY5" fmla="*/ 1250302 h 1547243"/>
              <a:gd name="connsiteX6" fmla="*/ 4553339 w 6564951"/>
              <a:gd name="connsiteY6" fmla="*/ 1539551 h 1547243"/>
              <a:gd name="connsiteX7" fmla="*/ 5719665 w 6564951"/>
              <a:gd name="connsiteY7" fmla="*/ 942392 h 1547243"/>
              <a:gd name="connsiteX8" fmla="*/ 6074228 w 6564951"/>
              <a:gd name="connsiteY8" fmla="*/ 438539 h 1547243"/>
              <a:gd name="connsiteX9" fmla="*/ 6531428 w 6564951"/>
              <a:gd name="connsiteY9" fmla="*/ 289249 h 1547243"/>
              <a:gd name="connsiteX10" fmla="*/ 6531428 w 6564951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184987 w 6555620"/>
              <a:gd name="connsiteY3" fmla="*/ 1021703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9514"/>
              <a:gd name="connsiteX1" fmla="*/ 382554 w 6555620"/>
              <a:gd name="connsiteY1" fmla="*/ 326572 h 1549514"/>
              <a:gd name="connsiteX2" fmla="*/ 634482 w 6555620"/>
              <a:gd name="connsiteY2" fmla="*/ 811764 h 1549514"/>
              <a:gd name="connsiteX3" fmla="*/ 1184987 w 6555620"/>
              <a:gd name="connsiteY3" fmla="*/ 1021703 h 1549514"/>
              <a:gd name="connsiteX4" fmla="*/ 2463281 w 6555620"/>
              <a:gd name="connsiteY4" fmla="*/ 835090 h 1549514"/>
              <a:gd name="connsiteX5" fmla="*/ 3433664 w 6555620"/>
              <a:gd name="connsiteY5" fmla="*/ 1268963 h 1549514"/>
              <a:gd name="connsiteX6" fmla="*/ 4544008 w 6555620"/>
              <a:gd name="connsiteY6" fmla="*/ 1539551 h 1549514"/>
              <a:gd name="connsiteX7" fmla="*/ 5710334 w 6555620"/>
              <a:gd name="connsiteY7" fmla="*/ 942392 h 1549514"/>
              <a:gd name="connsiteX8" fmla="*/ 6064897 w 6555620"/>
              <a:gd name="connsiteY8" fmla="*/ 438539 h 1549514"/>
              <a:gd name="connsiteX9" fmla="*/ 6522097 w 6555620"/>
              <a:gd name="connsiteY9" fmla="*/ 289249 h 1549514"/>
              <a:gd name="connsiteX10" fmla="*/ 6522097 w 6555620"/>
              <a:gd name="connsiteY10" fmla="*/ 0 h 1549514"/>
              <a:gd name="connsiteX0" fmla="*/ 0 w 6555620"/>
              <a:gd name="connsiteY0" fmla="*/ 158621 h 1539875"/>
              <a:gd name="connsiteX1" fmla="*/ 382554 w 6555620"/>
              <a:gd name="connsiteY1" fmla="*/ 326572 h 1539875"/>
              <a:gd name="connsiteX2" fmla="*/ 634482 w 6555620"/>
              <a:gd name="connsiteY2" fmla="*/ 811764 h 1539875"/>
              <a:gd name="connsiteX3" fmla="*/ 1184987 w 6555620"/>
              <a:gd name="connsiteY3" fmla="*/ 1021703 h 1539875"/>
              <a:gd name="connsiteX4" fmla="*/ 2463281 w 6555620"/>
              <a:gd name="connsiteY4" fmla="*/ 835090 h 1539875"/>
              <a:gd name="connsiteX5" fmla="*/ 3433664 w 6555620"/>
              <a:gd name="connsiteY5" fmla="*/ 1268963 h 1539875"/>
              <a:gd name="connsiteX6" fmla="*/ 4544008 w 6555620"/>
              <a:gd name="connsiteY6" fmla="*/ 1539551 h 1539875"/>
              <a:gd name="connsiteX7" fmla="*/ 5710334 w 6555620"/>
              <a:gd name="connsiteY7" fmla="*/ 942392 h 1539875"/>
              <a:gd name="connsiteX8" fmla="*/ 6064897 w 6555620"/>
              <a:gd name="connsiteY8" fmla="*/ 438539 h 1539875"/>
              <a:gd name="connsiteX9" fmla="*/ 6522097 w 6555620"/>
              <a:gd name="connsiteY9" fmla="*/ 289249 h 1539875"/>
              <a:gd name="connsiteX10" fmla="*/ 6522097 w 6555620"/>
              <a:gd name="connsiteY10" fmla="*/ 0 h 1539875"/>
              <a:gd name="connsiteX0" fmla="*/ 0 w 6555620"/>
              <a:gd name="connsiteY0" fmla="*/ 158621 h 1581763"/>
              <a:gd name="connsiteX1" fmla="*/ 382554 w 6555620"/>
              <a:gd name="connsiteY1" fmla="*/ 326572 h 1581763"/>
              <a:gd name="connsiteX2" fmla="*/ 634482 w 6555620"/>
              <a:gd name="connsiteY2" fmla="*/ 811764 h 1581763"/>
              <a:gd name="connsiteX3" fmla="*/ 1184987 w 6555620"/>
              <a:gd name="connsiteY3" fmla="*/ 1021703 h 1581763"/>
              <a:gd name="connsiteX4" fmla="*/ 2463281 w 6555620"/>
              <a:gd name="connsiteY4" fmla="*/ 835090 h 1581763"/>
              <a:gd name="connsiteX5" fmla="*/ 3433664 w 6555620"/>
              <a:gd name="connsiteY5" fmla="*/ 1268963 h 1581763"/>
              <a:gd name="connsiteX6" fmla="*/ 4548674 w 6555620"/>
              <a:gd name="connsiteY6" fmla="*/ 1581539 h 1581763"/>
              <a:gd name="connsiteX7" fmla="*/ 5710334 w 6555620"/>
              <a:gd name="connsiteY7" fmla="*/ 942392 h 1581763"/>
              <a:gd name="connsiteX8" fmla="*/ 6064897 w 6555620"/>
              <a:gd name="connsiteY8" fmla="*/ 438539 h 1581763"/>
              <a:gd name="connsiteX9" fmla="*/ 6522097 w 6555620"/>
              <a:gd name="connsiteY9" fmla="*/ 289249 h 1581763"/>
              <a:gd name="connsiteX10" fmla="*/ 6522097 w 6555620"/>
              <a:gd name="connsiteY10" fmla="*/ 0 h 1581763"/>
              <a:gd name="connsiteX0" fmla="*/ 0 w 6555620"/>
              <a:gd name="connsiteY0" fmla="*/ 158621 h 1581602"/>
              <a:gd name="connsiteX1" fmla="*/ 382554 w 6555620"/>
              <a:gd name="connsiteY1" fmla="*/ 326572 h 1581602"/>
              <a:gd name="connsiteX2" fmla="*/ 634482 w 6555620"/>
              <a:gd name="connsiteY2" fmla="*/ 811764 h 1581602"/>
              <a:gd name="connsiteX3" fmla="*/ 1184987 w 6555620"/>
              <a:gd name="connsiteY3" fmla="*/ 1021703 h 1581602"/>
              <a:gd name="connsiteX4" fmla="*/ 2463281 w 6555620"/>
              <a:gd name="connsiteY4" fmla="*/ 835090 h 1581602"/>
              <a:gd name="connsiteX5" fmla="*/ 3433664 w 6555620"/>
              <a:gd name="connsiteY5" fmla="*/ 1268963 h 1581602"/>
              <a:gd name="connsiteX6" fmla="*/ 4548674 w 6555620"/>
              <a:gd name="connsiteY6" fmla="*/ 1581539 h 1581602"/>
              <a:gd name="connsiteX7" fmla="*/ 5710334 w 6555620"/>
              <a:gd name="connsiteY7" fmla="*/ 942392 h 1581602"/>
              <a:gd name="connsiteX8" fmla="*/ 6064897 w 6555620"/>
              <a:gd name="connsiteY8" fmla="*/ 438539 h 1581602"/>
              <a:gd name="connsiteX9" fmla="*/ 6522097 w 6555620"/>
              <a:gd name="connsiteY9" fmla="*/ 289249 h 1581602"/>
              <a:gd name="connsiteX10" fmla="*/ 6522097 w 6555620"/>
              <a:gd name="connsiteY10" fmla="*/ 0 h 1581602"/>
              <a:gd name="connsiteX0" fmla="*/ 0 w 6555620"/>
              <a:gd name="connsiteY0" fmla="*/ 158621 h 1581576"/>
              <a:gd name="connsiteX1" fmla="*/ 382554 w 6555620"/>
              <a:gd name="connsiteY1" fmla="*/ 326572 h 1581576"/>
              <a:gd name="connsiteX2" fmla="*/ 634482 w 6555620"/>
              <a:gd name="connsiteY2" fmla="*/ 811764 h 1581576"/>
              <a:gd name="connsiteX3" fmla="*/ 1184987 w 6555620"/>
              <a:gd name="connsiteY3" fmla="*/ 1021703 h 1581576"/>
              <a:gd name="connsiteX4" fmla="*/ 2463281 w 6555620"/>
              <a:gd name="connsiteY4" fmla="*/ 835090 h 1581576"/>
              <a:gd name="connsiteX5" fmla="*/ 3433664 w 6555620"/>
              <a:gd name="connsiteY5" fmla="*/ 1268963 h 1581576"/>
              <a:gd name="connsiteX6" fmla="*/ 4548674 w 6555620"/>
              <a:gd name="connsiteY6" fmla="*/ 1581539 h 1581576"/>
              <a:gd name="connsiteX7" fmla="*/ 5710334 w 6555620"/>
              <a:gd name="connsiteY7" fmla="*/ 942392 h 1581576"/>
              <a:gd name="connsiteX8" fmla="*/ 6064897 w 6555620"/>
              <a:gd name="connsiteY8" fmla="*/ 438539 h 1581576"/>
              <a:gd name="connsiteX9" fmla="*/ 6522097 w 6555620"/>
              <a:gd name="connsiteY9" fmla="*/ 289249 h 1581576"/>
              <a:gd name="connsiteX10" fmla="*/ 6522097 w 6555620"/>
              <a:gd name="connsiteY10" fmla="*/ 0 h 1581576"/>
              <a:gd name="connsiteX0" fmla="*/ 0 w 6555620"/>
              <a:gd name="connsiteY0" fmla="*/ 158621 h 1581566"/>
              <a:gd name="connsiteX1" fmla="*/ 382554 w 6555620"/>
              <a:gd name="connsiteY1" fmla="*/ 326572 h 1581566"/>
              <a:gd name="connsiteX2" fmla="*/ 634482 w 6555620"/>
              <a:gd name="connsiteY2" fmla="*/ 811764 h 1581566"/>
              <a:gd name="connsiteX3" fmla="*/ 1184987 w 6555620"/>
              <a:gd name="connsiteY3" fmla="*/ 1021703 h 1581566"/>
              <a:gd name="connsiteX4" fmla="*/ 2463281 w 6555620"/>
              <a:gd name="connsiteY4" fmla="*/ 835090 h 1581566"/>
              <a:gd name="connsiteX5" fmla="*/ 3433664 w 6555620"/>
              <a:gd name="connsiteY5" fmla="*/ 1268963 h 1581566"/>
              <a:gd name="connsiteX6" fmla="*/ 4548674 w 6555620"/>
              <a:gd name="connsiteY6" fmla="*/ 1581539 h 1581566"/>
              <a:gd name="connsiteX7" fmla="*/ 5710334 w 6555620"/>
              <a:gd name="connsiteY7" fmla="*/ 942392 h 1581566"/>
              <a:gd name="connsiteX8" fmla="*/ 6064897 w 6555620"/>
              <a:gd name="connsiteY8" fmla="*/ 438539 h 1581566"/>
              <a:gd name="connsiteX9" fmla="*/ 6522097 w 6555620"/>
              <a:gd name="connsiteY9" fmla="*/ 289249 h 1581566"/>
              <a:gd name="connsiteX10" fmla="*/ 6522097 w 6555620"/>
              <a:gd name="connsiteY10" fmla="*/ 0 h 1581566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7549"/>
              <a:gd name="connsiteX1" fmla="*/ 382554 w 6555620"/>
              <a:gd name="connsiteY1" fmla="*/ 326572 h 1587549"/>
              <a:gd name="connsiteX2" fmla="*/ 634482 w 6555620"/>
              <a:gd name="connsiteY2" fmla="*/ 811764 h 1587549"/>
              <a:gd name="connsiteX3" fmla="*/ 1184987 w 6555620"/>
              <a:gd name="connsiteY3" fmla="*/ 1021703 h 1587549"/>
              <a:gd name="connsiteX4" fmla="*/ 2463281 w 6555620"/>
              <a:gd name="connsiteY4" fmla="*/ 835090 h 1587549"/>
              <a:gd name="connsiteX5" fmla="*/ 3433664 w 6555620"/>
              <a:gd name="connsiteY5" fmla="*/ 1268963 h 1587549"/>
              <a:gd name="connsiteX6" fmla="*/ 4548674 w 6555620"/>
              <a:gd name="connsiteY6" fmla="*/ 1581539 h 1587549"/>
              <a:gd name="connsiteX7" fmla="*/ 5682342 w 6555620"/>
              <a:gd name="connsiteY7" fmla="*/ 1031033 h 1587549"/>
              <a:gd name="connsiteX8" fmla="*/ 6064897 w 6555620"/>
              <a:gd name="connsiteY8" fmla="*/ 438539 h 1587549"/>
              <a:gd name="connsiteX9" fmla="*/ 6522097 w 6555620"/>
              <a:gd name="connsiteY9" fmla="*/ 289249 h 1587549"/>
              <a:gd name="connsiteX10" fmla="*/ 6522097 w 6555620"/>
              <a:gd name="connsiteY10" fmla="*/ 0 h 1587549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90635"/>
              <a:gd name="connsiteX1" fmla="*/ 382554 w 6555620"/>
              <a:gd name="connsiteY1" fmla="*/ 326572 h 1590635"/>
              <a:gd name="connsiteX2" fmla="*/ 634482 w 6555620"/>
              <a:gd name="connsiteY2" fmla="*/ 811764 h 1590635"/>
              <a:gd name="connsiteX3" fmla="*/ 1184987 w 6555620"/>
              <a:gd name="connsiteY3" fmla="*/ 1021703 h 1590635"/>
              <a:gd name="connsiteX4" fmla="*/ 2463281 w 6555620"/>
              <a:gd name="connsiteY4" fmla="*/ 835090 h 1590635"/>
              <a:gd name="connsiteX5" fmla="*/ 3433664 w 6555620"/>
              <a:gd name="connsiteY5" fmla="*/ 1268963 h 1590635"/>
              <a:gd name="connsiteX6" fmla="*/ 4548674 w 6555620"/>
              <a:gd name="connsiteY6" fmla="*/ 1581539 h 1590635"/>
              <a:gd name="connsiteX7" fmla="*/ 5677677 w 6555620"/>
              <a:gd name="connsiteY7" fmla="*/ 961054 h 1590635"/>
              <a:gd name="connsiteX8" fmla="*/ 6064897 w 6555620"/>
              <a:gd name="connsiteY8" fmla="*/ 438539 h 1590635"/>
              <a:gd name="connsiteX9" fmla="*/ 6522097 w 6555620"/>
              <a:gd name="connsiteY9" fmla="*/ 289249 h 1590635"/>
              <a:gd name="connsiteX10" fmla="*/ 6522097 w 6555620"/>
              <a:gd name="connsiteY10" fmla="*/ 0 h 1590635"/>
              <a:gd name="connsiteX0" fmla="*/ 0 w 6555620"/>
              <a:gd name="connsiteY0" fmla="*/ 158621 h 1582003"/>
              <a:gd name="connsiteX1" fmla="*/ 382554 w 6555620"/>
              <a:gd name="connsiteY1" fmla="*/ 326572 h 1582003"/>
              <a:gd name="connsiteX2" fmla="*/ 634482 w 6555620"/>
              <a:gd name="connsiteY2" fmla="*/ 811764 h 1582003"/>
              <a:gd name="connsiteX3" fmla="*/ 1184987 w 6555620"/>
              <a:gd name="connsiteY3" fmla="*/ 1021703 h 1582003"/>
              <a:gd name="connsiteX4" fmla="*/ 2463281 w 6555620"/>
              <a:gd name="connsiteY4" fmla="*/ 835090 h 1582003"/>
              <a:gd name="connsiteX5" fmla="*/ 3433664 w 6555620"/>
              <a:gd name="connsiteY5" fmla="*/ 1268963 h 1582003"/>
              <a:gd name="connsiteX6" fmla="*/ 4548674 w 6555620"/>
              <a:gd name="connsiteY6" fmla="*/ 1581539 h 1582003"/>
              <a:gd name="connsiteX7" fmla="*/ 5677677 w 6555620"/>
              <a:gd name="connsiteY7" fmla="*/ 961054 h 1582003"/>
              <a:gd name="connsiteX8" fmla="*/ 6064897 w 6555620"/>
              <a:gd name="connsiteY8" fmla="*/ 438539 h 1582003"/>
              <a:gd name="connsiteX9" fmla="*/ 6522097 w 6555620"/>
              <a:gd name="connsiteY9" fmla="*/ 289249 h 1582003"/>
              <a:gd name="connsiteX10" fmla="*/ 6522097 w 6555620"/>
              <a:gd name="connsiteY10" fmla="*/ 0 h 1582003"/>
              <a:gd name="connsiteX0" fmla="*/ 0 w 6555620"/>
              <a:gd name="connsiteY0" fmla="*/ 158621 h 1595482"/>
              <a:gd name="connsiteX1" fmla="*/ 382554 w 6555620"/>
              <a:gd name="connsiteY1" fmla="*/ 326572 h 1595482"/>
              <a:gd name="connsiteX2" fmla="*/ 634482 w 6555620"/>
              <a:gd name="connsiteY2" fmla="*/ 811764 h 1595482"/>
              <a:gd name="connsiteX3" fmla="*/ 1184987 w 6555620"/>
              <a:gd name="connsiteY3" fmla="*/ 1021703 h 1595482"/>
              <a:gd name="connsiteX4" fmla="*/ 2463281 w 6555620"/>
              <a:gd name="connsiteY4" fmla="*/ 835090 h 1595482"/>
              <a:gd name="connsiteX5" fmla="*/ 3433664 w 6555620"/>
              <a:gd name="connsiteY5" fmla="*/ 1268963 h 1595482"/>
              <a:gd name="connsiteX6" fmla="*/ 4548674 w 6555620"/>
              <a:gd name="connsiteY6" fmla="*/ 1581539 h 1595482"/>
              <a:gd name="connsiteX7" fmla="*/ 5677677 w 6555620"/>
              <a:gd name="connsiteY7" fmla="*/ 863083 h 1595482"/>
              <a:gd name="connsiteX8" fmla="*/ 6064897 w 6555620"/>
              <a:gd name="connsiteY8" fmla="*/ 438539 h 1595482"/>
              <a:gd name="connsiteX9" fmla="*/ 6522097 w 6555620"/>
              <a:gd name="connsiteY9" fmla="*/ 289249 h 1595482"/>
              <a:gd name="connsiteX10" fmla="*/ 6522097 w 6555620"/>
              <a:gd name="connsiteY10" fmla="*/ 0 h 1595482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17028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3809"/>
              <a:gd name="connsiteX1" fmla="*/ 382554 w 6555620"/>
              <a:gd name="connsiteY1" fmla="*/ 326572 h 1593809"/>
              <a:gd name="connsiteX2" fmla="*/ 634482 w 6555620"/>
              <a:gd name="connsiteY2" fmla="*/ 811764 h 1593809"/>
              <a:gd name="connsiteX3" fmla="*/ 1184987 w 6555620"/>
              <a:gd name="connsiteY3" fmla="*/ 1021703 h 1593809"/>
              <a:gd name="connsiteX4" fmla="*/ 2463281 w 6555620"/>
              <a:gd name="connsiteY4" fmla="*/ 835090 h 1593809"/>
              <a:gd name="connsiteX5" fmla="*/ 3433664 w 6555620"/>
              <a:gd name="connsiteY5" fmla="*/ 1268963 h 1593809"/>
              <a:gd name="connsiteX6" fmla="*/ 4548674 w 6555620"/>
              <a:gd name="connsiteY6" fmla="*/ 1581539 h 1593809"/>
              <a:gd name="connsiteX7" fmla="*/ 5607698 w 6555620"/>
              <a:gd name="connsiteY7" fmla="*/ 895740 h 1593809"/>
              <a:gd name="connsiteX8" fmla="*/ 6064897 w 6555620"/>
              <a:gd name="connsiteY8" fmla="*/ 438539 h 1593809"/>
              <a:gd name="connsiteX9" fmla="*/ 6522097 w 6555620"/>
              <a:gd name="connsiteY9" fmla="*/ 289249 h 1593809"/>
              <a:gd name="connsiteX10" fmla="*/ 6522097 w 6555620"/>
              <a:gd name="connsiteY10" fmla="*/ 0 h 1593809"/>
              <a:gd name="connsiteX0" fmla="*/ 0 w 6555620"/>
              <a:gd name="connsiteY0" fmla="*/ 158621 h 1581754"/>
              <a:gd name="connsiteX1" fmla="*/ 382554 w 6555620"/>
              <a:gd name="connsiteY1" fmla="*/ 326572 h 1581754"/>
              <a:gd name="connsiteX2" fmla="*/ 634482 w 6555620"/>
              <a:gd name="connsiteY2" fmla="*/ 811764 h 1581754"/>
              <a:gd name="connsiteX3" fmla="*/ 1184987 w 6555620"/>
              <a:gd name="connsiteY3" fmla="*/ 1021703 h 1581754"/>
              <a:gd name="connsiteX4" fmla="*/ 2463281 w 6555620"/>
              <a:gd name="connsiteY4" fmla="*/ 835090 h 1581754"/>
              <a:gd name="connsiteX5" fmla="*/ 3433664 w 6555620"/>
              <a:gd name="connsiteY5" fmla="*/ 1268963 h 1581754"/>
              <a:gd name="connsiteX6" fmla="*/ 4548674 w 6555620"/>
              <a:gd name="connsiteY6" fmla="*/ 1581539 h 1581754"/>
              <a:gd name="connsiteX7" fmla="*/ 5607698 w 6555620"/>
              <a:gd name="connsiteY7" fmla="*/ 895740 h 1581754"/>
              <a:gd name="connsiteX8" fmla="*/ 6064897 w 6555620"/>
              <a:gd name="connsiteY8" fmla="*/ 438539 h 1581754"/>
              <a:gd name="connsiteX9" fmla="*/ 6522097 w 6555620"/>
              <a:gd name="connsiteY9" fmla="*/ 289249 h 1581754"/>
              <a:gd name="connsiteX10" fmla="*/ 6522097 w 6555620"/>
              <a:gd name="connsiteY10" fmla="*/ 0 h 1581754"/>
              <a:gd name="connsiteX0" fmla="*/ 0 w 6555620"/>
              <a:gd name="connsiteY0" fmla="*/ 158621 h 1593574"/>
              <a:gd name="connsiteX1" fmla="*/ 382554 w 6555620"/>
              <a:gd name="connsiteY1" fmla="*/ 326572 h 1593574"/>
              <a:gd name="connsiteX2" fmla="*/ 634482 w 6555620"/>
              <a:gd name="connsiteY2" fmla="*/ 811764 h 1593574"/>
              <a:gd name="connsiteX3" fmla="*/ 1184987 w 6555620"/>
              <a:gd name="connsiteY3" fmla="*/ 1021703 h 1593574"/>
              <a:gd name="connsiteX4" fmla="*/ 2463281 w 6555620"/>
              <a:gd name="connsiteY4" fmla="*/ 835090 h 1593574"/>
              <a:gd name="connsiteX5" fmla="*/ 3433664 w 6555620"/>
              <a:gd name="connsiteY5" fmla="*/ 1268963 h 1593574"/>
              <a:gd name="connsiteX6" fmla="*/ 4548674 w 6555620"/>
              <a:gd name="connsiteY6" fmla="*/ 1581539 h 1593574"/>
              <a:gd name="connsiteX7" fmla="*/ 5701004 w 6555620"/>
              <a:gd name="connsiteY7" fmla="*/ 900406 h 1593574"/>
              <a:gd name="connsiteX8" fmla="*/ 6064897 w 6555620"/>
              <a:gd name="connsiteY8" fmla="*/ 438539 h 1593574"/>
              <a:gd name="connsiteX9" fmla="*/ 6522097 w 6555620"/>
              <a:gd name="connsiteY9" fmla="*/ 289249 h 1593574"/>
              <a:gd name="connsiteX10" fmla="*/ 6522097 w 6555620"/>
              <a:gd name="connsiteY10" fmla="*/ 0 h 1593574"/>
              <a:gd name="connsiteX0" fmla="*/ 0 w 6555620"/>
              <a:gd name="connsiteY0" fmla="*/ 158621 h 1582078"/>
              <a:gd name="connsiteX1" fmla="*/ 382554 w 6555620"/>
              <a:gd name="connsiteY1" fmla="*/ 326572 h 1582078"/>
              <a:gd name="connsiteX2" fmla="*/ 634482 w 6555620"/>
              <a:gd name="connsiteY2" fmla="*/ 811764 h 1582078"/>
              <a:gd name="connsiteX3" fmla="*/ 1184987 w 6555620"/>
              <a:gd name="connsiteY3" fmla="*/ 1021703 h 1582078"/>
              <a:gd name="connsiteX4" fmla="*/ 2463281 w 6555620"/>
              <a:gd name="connsiteY4" fmla="*/ 835090 h 1582078"/>
              <a:gd name="connsiteX5" fmla="*/ 3433664 w 6555620"/>
              <a:gd name="connsiteY5" fmla="*/ 1268963 h 1582078"/>
              <a:gd name="connsiteX6" fmla="*/ 4548674 w 6555620"/>
              <a:gd name="connsiteY6" fmla="*/ 1581539 h 1582078"/>
              <a:gd name="connsiteX7" fmla="*/ 5701004 w 6555620"/>
              <a:gd name="connsiteY7" fmla="*/ 900406 h 1582078"/>
              <a:gd name="connsiteX8" fmla="*/ 6064897 w 6555620"/>
              <a:gd name="connsiteY8" fmla="*/ 438539 h 1582078"/>
              <a:gd name="connsiteX9" fmla="*/ 6522097 w 6555620"/>
              <a:gd name="connsiteY9" fmla="*/ 289249 h 1582078"/>
              <a:gd name="connsiteX10" fmla="*/ 6522097 w 6555620"/>
              <a:gd name="connsiteY10" fmla="*/ 0 h 1582078"/>
              <a:gd name="connsiteX0" fmla="*/ 0 w 6555620"/>
              <a:gd name="connsiteY0" fmla="*/ 158621 h 1581542"/>
              <a:gd name="connsiteX1" fmla="*/ 382554 w 6555620"/>
              <a:gd name="connsiteY1" fmla="*/ 326572 h 1581542"/>
              <a:gd name="connsiteX2" fmla="*/ 634482 w 6555620"/>
              <a:gd name="connsiteY2" fmla="*/ 811764 h 1581542"/>
              <a:gd name="connsiteX3" fmla="*/ 1184987 w 6555620"/>
              <a:gd name="connsiteY3" fmla="*/ 1021703 h 1581542"/>
              <a:gd name="connsiteX4" fmla="*/ 2463281 w 6555620"/>
              <a:gd name="connsiteY4" fmla="*/ 835090 h 1581542"/>
              <a:gd name="connsiteX5" fmla="*/ 3433664 w 6555620"/>
              <a:gd name="connsiteY5" fmla="*/ 1268963 h 1581542"/>
              <a:gd name="connsiteX6" fmla="*/ 4548674 w 6555620"/>
              <a:gd name="connsiteY6" fmla="*/ 1581539 h 1581542"/>
              <a:gd name="connsiteX7" fmla="*/ 5701004 w 6555620"/>
              <a:gd name="connsiteY7" fmla="*/ 900406 h 1581542"/>
              <a:gd name="connsiteX8" fmla="*/ 6064897 w 6555620"/>
              <a:gd name="connsiteY8" fmla="*/ 438539 h 1581542"/>
              <a:gd name="connsiteX9" fmla="*/ 6522097 w 6555620"/>
              <a:gd name="connsiteY9" fmla="*/ 289249 h 1581542"/>
              <a:gd name="connsiteX10" fmla="*/ 6522097 w 6555620"/>
              <a:gd name="connsiteY10" fmla="*/ 0 h 1581542"/>
              <a:gd name="connsiteX0" fmla="*/ 0 w 6522097"/>
              <a:gd name="connsiteY0" fmla="*/ 158621 h 1581542"/>
              <a:gd name="connsiteX1" fmla="*/ 382554 w 6522097"/>
              <a:gd name="connsiteY1" fmla="*/ 326572 h 1581542"/>
              <a:gd name="connsiteX2" fmla="*/ 634482 w 6522097"/>
              <a:gd name="connsiteY2" fmla="*/ 811764 h 1581542"/>
              <a:gd name="connsiteX3" fmla="*/ 1184987 w 6522097"/>
              <a:gd name="connsiteY3" fmla="*/ 1021703 h 1581542"/>
              <a:gd name="connsiteX4" fmla="*/ 2463281 w 6522097"/>
              <a:gd name="connsiteY4" fmla="*/ 835090 h 1581542"/>
              <a:gd name="connsiteX5" fmla="*/ 3433664 w 6522097"/>
              <a:gd name="connsiteY5" fmla="*/ 1268963 h 1581542"/>
              <a:gd name="connsiteX6" fmla="*/ 4548674 w 6522097"/>
              <a:gd name="connsiteY6" fmla="*/ 1581539 h 1581542"/>
              <a:gd name="connsiteX7" fmla="*/ 5701004 w 6522097"/>
              <a:gd name="connsiteY7" fmla="*/ 900406 h 1581542"/>
              <a:gd name="connsiteX8" fmla="*/ 6064897 w 6522097"/>
              <a:gd name="connsiteY8" fmla="*/ 438539 h 1581542"/>
              <a:gd name="connsiteX9" fmla="*/ 6414795 w 6522097"/>
              <a:gd name="connsiteY9" fmla="*/ 270588 h 1581542"/>
              <a:gd name="connsiteX10" fmla="*/ 6522097 w 6522097"/>
              <a:gd name="connsiteY10" fmla="*/ 0 h 1581542"/>
              <a:gd name="connsiteX0" fmla="*/ 0 w 6522097"/>
              <a:gd name="connsiteY0" fmla="*/ 158621 h 1620408"/>
              <a:gd name="connsiteX1" fmla="*/ 382554 w 6522097"/>
              <a:gd name="connsiteY1" fmla="*/ 326572 h 1620408"/>
              <a:gd name="connsiteX2" fmla="*/ 634482 w 6522097"/>
              <a:gd name="connsiteY2" fmla="*/ 811764 h 1620408"/>
              <a:gd name="connsiteX3" fmla="*/ 1184987 w 6522097"/>
              <a:gd name="connsiteY3" fmla="*/ 1021703 h 1620408"/>
              <a:gd name="connsiteX4" fmla="*/ 2463281 w 6522097"/>
              <a:gd name="connsiteY4" fmla="*/ 835090 h 1620408"/>
              <a:gd name="connsiteX5" fmla="*/ 3433664 w 6522097"/>
              <a:gd name="connsiteY5" fmla="*/ 1268963 h 1620408"/>
              <a:gd name="connsiteX6" fmla="*/ 4548674 w 6522097"/>
              <a:gd name="connsiteY6" fmla="*/ 1581539 h 1620408"/>
              <a:gd name="connsiteX7" fmla="*/ 6064897 w 6522097"/>
              <a:gd name="connsiteY7" fmla="*/ 438539 h 1620408"/>
              <a:gd name="connsiteX8" fmla="*/ 6414795 w 6522097"/>
              <a:gd name="connsiteY8" fmla="*/ 270588 h 1620408"/>
              <a:gd name="connsiteX9" fmla="*/ 6522097 w 6522097"/>
              <a:gd name="connsiteY9" fmla="*/ 0 h 162040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2097" h="1581868">
                <a:moveTo>
                  <a:pt x="0" y="158621"/>
                </a:moveTo>
                <a:cubicBezTo>
                  <a:pt x="132183" y="179615"/>
                  <a:pt x="276807" y="217715"/>
                  <a:pt x="382554" y="326572"/>
                </a:cubicBezTo>
                <a:cubicBezTo>
                  <a:pt x="488301" y="435429"/>
                  <a:pt x="500743" y="695909"/>
                  <a:pt x="634482" y="811764"/>
                </a:cubicBezTo>
                <a:cubicBezTo>
                  <a:pt x="768221" y="927619"/>
                  <a:pt x="880187" y="1017815"/>
                  <a:pt x="1184987" y="1021703"/>
                </a:cubicBezTo>
                <a:cubicBezTo>
                  <a:pt x="1489787" y="1025591"/>
                  <a:pt x="2093166" y="821872"/>
                  <a:pt x="2463281" y="835090"/>
                </a:cubicBezTo>
                <a:cubicBezTo>
                  <a:pt x="2833396" y="848308"/>
                  <a:pt x="3058106" y="1079241"/>
                  <a:pt x="3433664" y="1268963"/>
                </a:cubicBezTo>
                <a:cubicBezTo>
                  <a:pt x="3809222" y="1458685"/>
                  <a:pt x="4021494" y="1589314"/>
                  <a:pt x="4548674" y="1581539"/>
                </a:cubicBezTo>
                <a:cubicBezTo>
                  <a:pt x="5075854" y="1573764"/>
                  <a:pt x="5753877" y="657031"/>
                  <a:pt x="6064897" y="438539"/>
                </a:cubicBezTo>
                <a:cubicBezTo>
                  <a:pt x="6183862" y="333569"/>
                  <a:pt x="6338595" y="343678"/>
                  <a:pt x="6414795" y="270588"/>
                </a:cubicBezTo>
                <a:cubicBezTo>
                  <a:pt x="6490995" y="197498"/>
                  <a:pt x="6520542" y="46653"/>
                  <a:pt x="6522097" y="0"/>
                </a:cubicBezTo>
              </a:path>
            </a:pathLst>
          </a:custGeom>
          <a:noFill/>
          <a:ln w="28575">
            <a:solidFill>
              <a:srgbClr val="0B4A37"/>
            </a:solidFill>
            <a:prstDash val="dash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1DF37-9F78-4212-79C3-4C77BD42756E}"/>
              </a:ext>
            </a:extLst>
          </p:cNvPr>
          <p:cNvSpPr/>
          <p:nvPr/>
        </p:nvSpPr>
        <p:spPr>
          <a:xfrm>
            <a:off x="2904427" y="1909266"/>
            <a:ext cx="423333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Phe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7BFE70F-9462-EB7B-8DCA-DE39B0D43F7E}"/>
              </a:ext>
            </a:extLst>
          </p:cNvPr>
          <p:cNvSpPr/>
          <p:nvPr/>
        </p:nvSpPr>
        <p:spPr>
          <a:xfrm>
            <a:off x="3208864" y="239408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A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BB11D40-493C-E1D2-3452-F34E3AE12BC4}"/>
              </a:ext>
            </a:extLst>
          </p:cNvPr>
          <p:cNvSpPr/>
          <p:nvPr/>
        </p:nvSpPr>
        <p:spPr>
          <a:xfrm>
            <a:off x="3744239" y="258397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B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2D657FCC-2EC5-A177-F15A-18843C64BF7B}"/>
              </a:ext>
            </a:extLst>
          </p:cNvPr>
          <p:cNvSpPr>
            <a:spLocks noChangeAspect="1"/>
          </p:cNvSpPr>
          <p:nvPr/>
        </p:nvSpPr>
        <p:spPr>
          <a:xfrm rot="5400000">
            <a:off x="8985967" y="932861"/>
            <a:ext cx="540000" cy="922338"/>
          </a:xfrm>
          <a:prstGeom prst="arc">
            <a:avLst>
              <a:gd name="adj1" fmla="val 16200000"/>
              <a:gd name="adj2" fmla="val 5036815"/>
            </a:avLst>
          </a:prstGeom>
          <a:ln w="28575" cap="rnd">
            <a:solidFill>
              <a:srgbClr val="0E1126"/>
            </a:solidFill>
            <a:round/>
            <a:headEnd type="stealth" w="lg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8B47B0-A86A-69BE-AFBC-693126725EA1}"/>
              </a:ext>
            </a:extLst>
          </p:cNvPr>
          <p:cNvSpPr txBox="1"/>
          <p:nvPr/>
        </p:nvSpPr>
        <p:spPr>
          <a:xfrm>
            <a:off x="8473219" y="1126496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</a:t>
            </a:r>
            <a:r>
              <a:rPr lang="en-US" sz="1200" baseline="30000" dirty="0">
                <a:solidFill>
                  <a:srgbClr val="0E1126"/>
                </a:solidFill>
              </a:rPr>
              <a:t>+</a:t>
            </a:r>
            <a:endParaRPr lang="en-US" sz="1200" dirty="0">
              <a:solidFill>
                <a:srgbClr val="0E112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4D9E13-8D17-18AF-D8B6-1586AF70E7C5}"/>
              </a:ext>
            </a:extLst>
          </p:cNvPr>
          <p:cNvSpPr txBox="1"/>
          <p:nvPr/>
        </p:nvSpPr>
        <p:spPr>
          <a:xfrm>
            <a:off x="9395557" y="1117031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NADPH</a:t>
            </a:r>
          </a:p>
        </p:txBody>
      </p:sp>
    </p:spTree>
    <p:extLst>
      <p:ext uri="{BB962C8B-B14F-4D97-AF65-F5344CB8AC3E}">
        <p14:creationId xmlns:p14="http://schemas.microsoft.com/office/powerpoint/2010/main" val="107030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Arc 82">
            <a:extLst>
              <a:ext uri="{FF2B5EF4-FFF2-40B4-BE49-F238E27FC236}">
                <a16:creationId xmlns:a16="http://schemas.microsoft.com/office/drawing/2014/main" id="{5A057067-4465-0667-EB06-40630A1AD4CB}"/>
              </a:ext>
            </a:extLst>
          </p:cNvPr>
          <p:cNvSpPr/>
          <p:nvPr/>
        </p:nvSpPr>
        <p:spPr>
          <a:xfrm rot="16200000">
            <a:off x="3993418" y="5425489"/>
            <a:ext cx="681564" cy="1135735"/>
          </a:xfrm>
          <a:prstGeom prst="arc">
            <a:avLst>
              <a:gd name="adj1" fmla="val 16464924"/>
              <a:gd name="adj2" fmla="val 5438521"/>
            </a:avLst>
          </a:prstGeom>
          <a:ln w="31750" cap="rnd" cmpd="sng">
            <a:solidFill>
              <a:srgbClr val="0B4A37"/>
            </a:solidFill>
            <a:prstDash val="solid"/>
            <a:headEnd type="none" w="lg" len="sm"/>
            <a:tailEnd type="arrow" w="lg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4DC483-2CAA-12EA-A7E3-3C5449FBF28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8764" y="588106"/>
            <a:ext cx="11652628" cy="4253948"/>
            <a:chOff x="258764" y="588106"/>
            <a:chExt cx="11652628" cy="4253948"/>
          </a:xfrm>
        </p:grpSpPr>
        <p:pic>
          <p:nvPicPr>
            <p:cNvPr id="27" name="Picture 26" descr="A green object with a black background&#10;&#10;Description automatically generated">
              <a:extLst>
                <a:ext uri="{FF2B5EF4-FFF2-40B4-BE49-F238E27FC236}">
                  <a16:creationId xmlns:a16="http://schemas.microsoft.com/office/drawing/2014/main" id="{CE467294-A8DC-9776-D2B3-2C6A795622C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"/>
            <a:srcRect l="23630" t="14945" r="23588" b="15666"/>
            <a:stretch/>
          </p:blipFill>
          <p:spPr>
            <a:xfrm>
              <a:off x="258764" y="588106"/>
              <a:ext cx="4622625" cy="425394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Picture 6" descr="A close-up of a car&#10;&#10;Description automatically generated">
              <a:extLst>
                <a:ext uri="{FF2B5EF4-FFF2-40B4-BE49-F238E27FC236}">
                  <a16:creationId xmlns:a16="http://schemas.microsoft.com/office/drawing/2014/main" id="{3757C101-1763-25FE-A3A8-6F38F058AA8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4"/>
            <a:srcRect l="18918" t="-70"/>
            <a:stretch/>
          </p:blipFill>
          <p:spPr>
            <a:xfrm>
              <a:off x="4881389" y="1673706"/>
              <a:ext cx="7030003" cy="1713238"/>
            </a:xfrm>
            <a:prstGeom prst="rect">
              <a:avLst/>
            </a:prstGeom>
          </p:spPr>
        </p:pic>
      </p:grpSp>
      <p:sp>
        <p:nvSpPr>
          <p:cNvPr id="44" name="Lightning Bolt 43">
            <a:extLst>
              <a:ext uri="{FF2B5EF4-FFF2-40B4-BE49-F238E27FC236}">
                <a16:creationId xmlns:a16="http://schemas.microsoft.com/office/drawing/2014/main" id="{81E9E0BF-79E3-CD86-54E9-DF1415F3E0F8}"/>
              </a:ext>
            </a:extLst>
          </p:cNvPr>
          <p:cNvSpPr/>
          <p:nvPr/>
        </p:nvSpPr>
        <p:spPr>
          <a:xfrm rot="19323931">
            <a:off x="580392" y="3467140"/>
            <a:ext cx="799871" cy="562628"/>
          </a:xfrm>
          <a:prstGeom prst="lightningBolt">
            <a:avLst/>
          </a:prstGeom>
          <a:solidFill>
            <a:srgbClr val="003D50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45" name="Lightning Bolt 44">
            <a:extLst>
              <a:ext uri="{FF2B5EF4-FFF2-40B4-BE49-F238E27FC236}">
                <a16:creationId xmlns:a16="http://schemas.microsoft.com/office/drawing/2014/main" id="{4AC18DCE-0232-666B-09B9-1522350ABCC5}"/>
              </a:ext>
            </a:extLst>
          </p:cNvPr>
          <p:cNvSpPr/>
          <p:nvPr/>
        </p:nvSpPr>
        <p:spPr>
          <a:xfrm rot="18108023">
            <a:off x="562951" y="3961548"/>
            <a:ext cx="799871" cy="562628"/>
          </a:xfrm>
          <a:prstGeom prst="lightningBolt">
            <a:avLst/>
          </a:prstGeom>
          <a:solidFill>
            <a:srgbClr val="385D9B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solidFill>
                <a:srgbClr val="385D9B"/>
              </a:solidFill>
              <a:latin typeface="Georgia" panose="02040502050405020303" pitchFamily="18" charset="0"/>
            </a:endParaRPr>
          </a:p>
        </p:txBody>
      </p:sp>
      <p:sp>
        <p:nvSpPr>
          <p:cNvPr id="46" name="Lightning Bolt 45">
            <a:extLst>
              <a:ext uri="{FF2B5EF4-FFF2-40B4-BE49-F238E27FC236}">
                <a16:creationId xmlns:a16="http://schemas.microsoft.com/office/drawing/2014/main" id="{BB5CDB3F-074D-B56D-A235-8668E64C9F83}"/>
              </a:ext>
            </a:extLst>
          </p:cNvPr>
          <p:cNvSpPr/>
          <p:nvPr/>
        </p:nvSpPr>
        <p:spPr>
          <a:xfrm rot="16889213">
            <a:off x="787524" y="4361355"/>
            <a:ext cx="799871" cy="562628"/>
          </a:xfrm>
          <a:prstGeom prst="lightningBolt">
            <a:avLst/>
          </a:prstGeom>
          <a:solidFill>
            <a:srgbClr val="3197A7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47" name="Lightning Bolt 46">
            <a:extLst>
              <a:ext uri="{FF2B5EF4-FFF2-40B4-BE49-F238E27FC236}">
                <a16:creationId xmlns:a16="http://schemas.microsoft.com/office/drawing/2014/main" id="{C406BDD6-C7BD-F279-F88C-53CF07733B8E}"/>
              </a:ext>
            </a:extLst>
          </p:cNvPr>
          <p:cNvSpPr/>
          <p:nvPr/>
        </p:nvSpPr>
        <p:spPr>
          <a:xfrm rot="15280824">
            <a:off x="1197709" y="4688751"/>
            <a:ext cx="799871" cy="562628"/>
          </a:xfrm>
          <a:prstGeom prst="lightningBolt">
            <a:avLst/>
          </a:prstGeom>
          <a:solidFill>
            <a:srgbClr val="9FD4C2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11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</a:t>
            </a:r>
            <a:r>
              <a:rPr lang="en-CA" sz="1050" dirty="0"/>
              <a:t>, 2020. Biochimica et Biophysica Acta		Mukhopadhyay </a:t>
            </a:r>
            <a:r>
              <a:rPr lang="en-CA" sz="1050" i="1" dirty="0"/>
              <a:t>et al</a:t>
            </a:r>
            <a:r>
              <a:rPr lang="en-CA" sz="1050" dirty="0"/>
              <a:t>, 2004. Chemical Reviews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94279-A6C7-F79B-5170-C7F2C96EE882}"/>
              </a:ext>
            </a:extLst>
          </p:cNvPr>
          <p:cNvSpPr txBox="1"/>
          <p:nvPr/>
        </p:nvSpPr>
        <p:spPr>
          <a:xfrm>
            <a:off x="5060624" y="223464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517A7C-3E17-DA02-2837-B15230780C6B}"/>
              </a:ext>
            </a:extLst>
          </p:cNvPr>
          <p:cNvSpPr txBox="1"/>
          <p:nvPr/>
        </p:nvSpPr>
        <p:spPr>
          <a:xfrm>
            <a:off x="8282635" y="2052868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505F48-E5AA-1A0C-5C8C-9FA5A9B5169C}"/>
              </a:ext>
            </a:extLst>
          </p:cNvPr>
          <p:cNvSpPr txBox="1"/>
          <p:nvPr/>
        </p:nvSpPr>
        <p:spPr>
          <a:xfrm>
            <a:off x="7115574" y="3018835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EFA9DC-7762-5907-8DD2-A1EC694D1CC0}"/>
              </a:ext>
            </a:extLst>
          </p:cNvPr>
          <p:cNvSpPr txBox="1"/>
          <p:nvPr/>
        </p:nvSpPr>
        <p:spPr>
          <a:xfrm>
            <a:off x="5892631" y="2049761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AD5014-B76F-0C21-E14A-CC2D38660CFB}"/>
              </a:ext>
            </a:extLst>
          </p:cNvPr>
          <p:cNvSpPr txBox="1"/>
          <p:nvPr/>
        </p:nvSpPr>
        <p:spPr>
          <a:xfrm>
            <a:off x="10451369" y="1789273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F5C23-6C28-3A01-A5F0-D35630AF5268}"/>
              </a:ext>
            </a:extLst>
          </p:cNvPr>
          <p:cNvSpPr>
            <a:spLocks noChangeAspect="1"/>
          </p:cNvSpPr>
          <p:nvPr/>
        </p:nvSpPr>
        <p:spPr>
          <a:xfrm>
            <a:off x="1831912" y="3302199"/>
            <a:ext cx="792000" cy="792000"/>
          </a:xfrm>
          <a:prstGeom prst="ellipse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D915C61-B16D-A94E-67D9-DDC3331CBD12}"/>
              </a:ext>
            </a:extLst>
          </p:cNvPr>
          <p:cNvCxnSpPr>
            <a:cxnSpLocks/>
          </p:cNvCxnSpPr>
          <p:nvPr/>
        </p:nvCxnSpPr>
        <p:spPr>
          <a:xfrm>
            <a:off x="2209720" y="2328757"/>
            <a:ext cx="0" cy="720000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16-Point Star 31">
            <a:extLst>
              <a:ext uri="{FF2B5EF4-FFF2-40B4-BE49-F238E27FC236}">
                <a16:creationId xmlns:a16="http://schemas.microsoft.com/office/drawing/2014/main" id="{5CCDC868-A2A4-B913-F82C-D3611A97ACFD}"/>
              </a:ext>
            </a:extLst>
          </p:cNvPr>
          <p:cNvSpPr>
            <a:spLocks noChangeAspect="1"/>
          </p:cNvSpPr>
          <p:nvPr/>
        </p:nvSpPr>
        <p:spPr>
          <a:xfrm>
            <a:off x="1777912" y="1259272"/>
            <a:ext cx="900000" cy="900000"/>
          </a:xfrm>
          <a:prstGeom prst="star16">
            <a:avLst>
              <a:gd name="adj" fmla="val 45354"/>
            </a:avLst>
          </a:prstGeom>
          <a:noFill/>
          <a:ln w="38100">
            <a:solidFill>
              <a:srgbClr val="0E1126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2EDBC72F-FF95-4B38-224A-41AFBF50F95B}"/>
              </a:ext>
            </a:extLst>
          </p:cNvPr>
          <p:cNvSpPr/>
          <p:nvPr/>
        </p:nvSpPr>
        <p:spPr>
          <a:xfrm>
            <a:off x="2466959" y="419258"/>
            <a:ext cx="3491256" cy="3870644"/>
          </a:xfrm>
          <a:prstGeom prst="arc">
            <a:avLst>
              <a:gd name="adj1" fmla="val 6038794"/>
              <a:gd name="adj2" fmla="val 10840561"/>
            </a:avLst>
          </a:prstGeom>
          <a:ln w="38100" cap="rnd">
            <a:solidFill>
              <a:schemeClr val="tx1"/>
            </a:solidFill>
            <a:prstDash val="sysDot"/>
            <a:headEnd type="none" w="sm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B9A7F8-89C1-AFE9-8DD5-C4338AA16BB1}"/>
              </a:ext>
            </a:extLst>
          </p:cNvPr>
          <p:cNvGrpSpPr/>
          <p:nvPr/>
        </p:nvGrpSpPr>
        <p:grpSpPr>
          <a:xfrm>
            <a:off x="3162933" y="3772606"/>
            <a:ext cx="2322854" cy="2201897"/>
            <a:chOff x="5314671" y="3677990"/>
            <a:chExt cx="2322854" cy="2201897"/>
          </a:xfrm>
        </p:grpSpPr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4A74540A-8853-00CD-1CEB-56DD7DFF8A6C}"/>
                </a:ext>
              </a:extLst>
            </p:cNvPr>
            <p:cNvSpPr/>
            <p:nvPr/>
          </p:nvSpPr>
          <p:spPr>
            <a:xfrm>
              <a:off x="5625821" y="3925035"/>
              <a:ext cx="1724541" cy="1629707"/>
            </a:xfrm>
            <a:prstGeom prst="roundRect">
              <a:avLst/>
            </a:prstGeom>
            <a:ln w="31750">
              <a:solidFill>
                <a:srgbClr val="0B4A37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6EFB6C26-4F91-6A6F-724E-0A176A77713B}"/>
                </a:ext>
              </a:extLst>
            </p:cNvPr>
            <p:cNvGrpSpPr/>
            <p:nvPr/>
          </p:nvGrpSpPr>
          <p:grpSpPr>
            <a:xfrm>
              <a:off x="5314671" y="3677990"/>
              <a:ext cx="2322854" cy="2201897"/>
              <a:chOff x="3470393" y="1445892"/>
              <a:chExt cx="2322854" cy="2201897"/>
            </a:xfrm>
          </p:grpSpPr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A9AAF1EB-8C6D-1A14-8C67-06206235B6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5533"/>
                <a:ext cx="1152000" cy="1152000"/>
              </a:xfrm>
              <a:prstGeom prst="arc">
                <a:avLst>
                  <a:gd name="adj1" fmla="val 10791274"/>
                  <a:gd name="adj2" fmla="val 16207716"/>
                </a:avLst>
              </a:prstGeom>
              <a:ln w="31750" cap="rnd">
                <a:solidFill>
                  <a:srgbClr val="003D50"/>
                </a:solidFill>
                <a:headEnd type="none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7" name="Arc 56">
                <a:extLst>
                  <a:ext uri="{FF2B5EF4-FFF2-40B4-BE49-F238E27FC236}">
                    <a16:creationId xmlns:a16="http://schemas.microsoft.com/office/drawing/2014/main" id="{93C66E43-6A41-DCAB-50A7-125B744BC18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6411"/>
                <a:ext cx="1152000" cy="1152000"/>
              </a:xfrm>
              <a:prstGeom prst="arc">
                <a:avLst>
                  <a:gd name="adj1" fmla="val 16314848"/>
                  <a:gd name="adj2" fmla="val 21562203"/>
                </a:avLst>
              </a:prstGeom>
              <a:ln w="31750" cap="rnd">
                <a:solidFill>
                  <a:srgbClr val="385D9A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8" name="Arc 57">
                <a:extLst>
                  <a:ext uri="{FF2B5EF4-FFF2-40B4-BE49-F238E27FC236}">
                    <a16:creationId xmlns:a16="http://schemas.microsoft.com/office/drawing/2014/main" id="{205812D1-50CB-5733-D544-AB1C6BEC9F2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883"/>
                <a:ext cx="1152000" cy="1152000"/>
              </a:xfrm>
              <a:prstGeom prst="arc">
                <a:avLst>
                  <a:gd name="adj1" fmla="val 33452"/>
                  <a:gd name="adj2" fmla="val 5364614"/>
                </a:avLst>
              </a:prstGeom>
              <a:ln w="31750" cap="rnd">
                <a:solidFill>
                  <a:srgbClr val="3197A7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9" name="Text Box 4">
                <a:extLst>
                  <a:ext uri="{FF2B5EF4-FFF2-40B4-BE49-F238E27FC236}">
                    <a16:creationId xmlns:a16="http://schemas.microsoft.com/office/drawing/2014/main" id="{051544FD-2AB5-76AC-C68C-086D07B84186}"/>
                  </a:ext>
                </a:extLst>
              </p:cNvPr>
              <p:cNvSpPr txBox="1"/>
              <p:nvPr/>
            </p:nvSpPr>
            <p:spPr>
              <a:xfrm>
                <a:off x="4053067" y="2339167"/>
                <a:ext cx="1204852" cy="48275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Mn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CaO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5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Text Box 4">
                <a:extLst>
                  <a:ext uri="{FF2B5EF4-FFF2-40B4-BE49-F238E27FC236}">
                    <a16:creationId xmlns:a16="http://schemas.microsoft.com/office/drawing/2014/main" id="{A0E606C7-25F5-DEE7-9529-1343DCFA3203}"/>
                  </a:ext>
                </a:extLst>
              </p:cNvPr>
              <p:cNvSpPr txBox="1"/>
              <p:nvPr/>
            </p:nvSpPr>
            <p:spPr>
              <a:xfrm>
                <a:off x="4970875" y="3033217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Arc 60">
                <a:extLst>
                  <a:ext uri="{FF2B5EF4-FFF2-40B4-BE49-F238E27FC236}">
                    <a16:creationId xmlns:a16="http://schemas.microsoft.com/office/drawing/2014/main" id="{AA38E035-D541-F604-3A10-28F8A9B8F0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101"/>
                <a:ext cx="1152000" cy="1152000"/>
              </a:xfrm>
              <a:prstGeom prst="arc">
                <a:avLst>
                  <a:gd name="adj1" fmla="val 5476852"/>
                  <a:gd name="adj2" fmla="val 10722687"/>
                </a:avLst>
              </a:prstGeom>
              <a:ln w="31750" cap="rnd">
                <a:solidFill>
                  <a:srgbClr val="9FD4C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62" name="Arc 61">
                <a:extLst>
                  <a:ext uri="{FF2B5EF4-FFF2-40B4-BE49-F238E27FC236}">
                    <a16:creationId xmlns:a16="http://schemas.microsoft.com/office/drawing/2014/main" id="{59953701-9E73-C29A-ADA9-10C0C1FDC6E5}"/>
                  </a:ext>
                </a:extLst>
              </p:cNvPr>
              <p:cNvSpPr/>
              <p:nvPr/>
            </p:nvSpPr>
            <p:spPr>
              <a:xfrm rot="2199008">
                <a:off x="3470393" y="1687856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013D5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3" name="Text Box 4">
                <a:extLst>
                  <a:ext uri="{FF2B5EF4-FFF2-40B4-BE49-F238E27FC236}">
                    <a16:creationId xmlns:a16="http://schemas.microsoft.com/office/drawing/2014/main" id="{926B7778-94B7-24F7-0A9B-5CBD8ED644D5}"/>
                  </a:ext>
                </a:extLst>
              </p:cNvPr>
              <p:cNvSpPr txBox="1"/>
              <p:nvPr/>
            </p:nvSpPr>
            <p:spPr>
              <a:xfrm>
                <a:off x="3781543" y="2748949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4" name="Text Box 4">
                <a:extLst>
                  <a:ext uri="{FF2B5EF4-FFF2-40B4-BE49-F238E27FC236}">
                    <a16:creationId xmlns:a16="http://schemas.microsoft.com/office/drawing/2014/main" id="{4EE51C45-6D11-766C-0019-44E5FA67AA6F}"/>
                  </a:ext>
                </a:extLst>
              </p:cNvPr>
              <p:cNvSpPr txBox="1"/>
              <p:nvPr/>
            </p:nvSpPr>
            <p:spPr>
              <a:xfrm>
                <a:off x="4068587" y="174255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5" name="Text Box 4">
                <a:extLst>
                  <a:ext uri="{FF2B5EF4-FFF2-40B4-BE49-F238E27FC236}">
                    <a16:creationId xmlns:a16="http://schemas.microsoft.com/office/drawing/2014/main" id="{2E9DE36D-55DA-2789-BD41-B8A2B96BD5C1}"/>
                  </a:ext>
                </a:extLst>
              </p:cNvPr>
              <p:cNvSpPr txBox="1"/>
              <p:nvPr/>
            </p:nvSpPr>
            <p:spPr>
              <a:xfrm>
                <a:off x="5209528" y="198728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6" name="Arc 65">
                <a:extLst>
                  <a:ext uri="{FF2B5EF4-FFF2-40B4-BE49-F238E27FC236}">
                    <a16:creationId xmlns:a16="http://schemas.microsoft.com/office/drawing/2014/main" id="{9445BA35-7DEE-8216-B681-45B38DF2CCF9}"/>
                  </a:ext>
                </a:extLst>
              </p:cNvPr>
              <p:cNvSpPr/>
              <p:nvPr/>
            </p:nvSpPr>
            <p:spPr>
              <a:xfrm rot="7781927">
                <a:off x="4873018" y="1502015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85D9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7" name="Arc 66">
                <a:extLst>
                  <a:ext uri="{FF2B5EF4-FFF2-40B4-BE49-F238E27FC236}">
                    <a16:creationId xmlns:a16="http://schemas.microsoft.com/office/drawing/2014/main" id="{48DC6433-B736-451F-7003-12E9C30390AB}"/>
                  </a:ext>
                </a:extLst>
              </p:cNvPr>
              <p:cNvSpPr/>
              <p:nvPr/>
            </p:nvSpPr>
            <p:spPr>
              <a:xfrm rot="12932084">
                <a:off x="5041043" y="2762597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197A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8" name="Arc 67">
                <a:extLst>
                  <a:ext uri="{FF2B5EF4-FFF2-40B4-BE49-F238E27FC236}">
                    <a16:creationId xmlns:a16="http://schemas.microsoft.com/office/drawing/2014/main" id="{0A5CBD60-427C-9601-14D8-800C4C792955}"/>
                  </a:ext>
                </a:extLst>
              </p:cNvPr>
              <p:cNvSpPr/>
              <p:nvPr/>
            </p:nvSpPr>
            <p:spPr>
              <a:xfrm rot="18656571">
                <a:off x="3643564" y="2951708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9FD4C2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</p:grp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0FBE4C9C-A592-1B6C-25A8-48B117AA476D}"/>
              </a:ext>
            </a:extLst>
          </p:cNvPr>
          <p:cNvSpPr txBox="1"/>
          <p:nvPr/>
        </p:nvSpPr>
        <p:spPr>
          <a:xfrm>
            <a:off x="3429700" y="5964807"/>
            <a:ext cx="673263" cy="369332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2H</a:t>
            </a:r>
            <a:r>
              <a:rPr lang="en-US" baseline="-250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</a:t>
            </a:r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O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DFD3300-B687-0D7E-1057-71BB8C6BDC8F}"/>
              </a:ext>
            </a:extLst>
          </p:cNvPr>
          <p:cNvSpPr txBox="1"/>
          <p:nvPr/>
        </p:nvSpPr>
        <p:spPr>
          <a:xfrm>
            <a:off x="4410038" y="5993356"/>
            <a:ext cx="984059" cy="369332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4H</a:t>
            </a:r>
            <a:r>
              <a:rPr lang="en-US" baseline="300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+</a:t>
            </a:r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 + </a:t>
            </a:r>
            <a:r>
              <a:rPr lang="en-US" dirty="0">
                <a:solidFill>
                  <a:srgbClr val="0E1126"/>
                </a:solidFill>
                <a:effectLst/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O</a:t>
            </a:r>
            <a:r>
              <a:rPr lang="en-US" baseline="-25000" dirty="0">
                <a:solidFill>
                  <a:srgbClr val="0E1126"/>
                </a:solidFill>
                <a:effectLst/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</a:t>
            </a:r>
            <a:endParaRPr lang="en-US" dirty="0">
              <a:solidFill>
                <a:srgbClr val="0E1126"/>
              </a:solidFill>
              <a:effectLst/>
              <a:latin typeface="Palatino" pitchFamily="2" charset="77"/>
              <a:ea typeface="Palatino" pitchFamily="2" charset="77"/>
              <a:cs typeface="Times New Roman" panose="02020603050405020304" pitchFamily="18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9A27771-5A50-9A03-9C7A-83377F6BF521}"/>
              </a:ext>
            </a:extLst>
          </p:cNvPr>
          <p:cNvSpPr/>
          <p:nvPr/>
        </p:nvSpPr>
        <p:spPr>
          <a:xfrm>
            <a:off x="2733870" y="1726162"/>
            <a:ext cx="6522097" cy="1581868"/>
          </a:xfrm>
          <a:custGeom>
            <a:avLst/>
            <a:gdLst>
              <a:gd name="connsiteX0" fmla="*/ 0 w 6564951"/>
              <a:gd name="connsiteY0" fmla="*/ 276879 h 1572195"/>
              <a:gd name="connsiteX1" fmla="*/ 391885 w 6564951"/>
              <a:gd name="connsiteY1" fmla="*/ 351524 h 1572195"/>
              <a:gd name="connsiteX2" fmla="*/ 653143 w 6564951"/>
              <a:gd name="connsiteY2" fmla="*/ 808724 h 1572195"/>
              <a:gd name="connsiteX3" fmla="*/ 1212979 w 6564951"/>
              <a:gd name="connsiteY3" fmla="*/ 1051320 h 1572195"/>
              <a:gd name="connsiteX4" fmla="*/ 2463281 w 6564951"/>
              <a:gd name="connsiteY4" fmla="*/ 827385 h 1572195"/>
              <a:gd name="connsiteX5" fmla="*/ 3424334 w 6564951"/>
              <a:gd name="connsiteY5" fmla="*/ 1275254 h 1572195"/>
              <a:gd name="connsiteX6" fmla="*/ 4553339 w 6564951"/>
              <a:gd name="connsiteY6" fmla="*/ 1564503 h 1572195"/>
              <a:gd name="connsiteX7" fmla="*/ 5719665 w 6564951"/>
              <a:gd name="connsiteY7" fmla="*/ 967344 h 1572195"/>
              <a:gd name="connsiteX8" fmla="*/ 6074228 w 6564951"/>
              <a:gd name="connsiteY8" fmla="*/ 463491 h 1572195"/>
              <a:gd name="connsiteX9" fmla="*/ 6531428 w 6564951"/>
              <a:gd name="connsiteY9" fmla="*/ 314201 h 1572195"/>
              <a:gd name="connsiteX10" fmla="*/ 6531428 w 6564951"/>
              <a:gd name="connsiteY10" fmla="*/ 24952 h 1572195"/>
              <a:gd name="connsiteX11" fmla="*/ 6540759 w 6564951"/>
              <a:gd name="connsiteY11" fmla="*/ 34283 h 1572195"/>
              <a:gd name="connsiteX0" fmla="*/ 0 w 6564951"/>
              <a:gd name="connsiteY0" fmla="*/ 251927 h 1547243"/>
              <a:gd name="connsiteX1" fmla="*/ 391885 w 6564951"/>
              <a:gd name="connsiteY1" fmla="*/ 326572 h 1547243"/>
              <a:gd name="connsiteX2" fmla="*/ 653143 w 6564951"/>
              <a:gd name="connsiteY2" fmla="*/ 783772 h 1547243"/>
              <a:gd name="connsiteX3" fmla="*/ 1212979 w 6564951"/>
              <a:gd name="connsiteY3" fmla="*/ 1026368 h 1547243"/>
              <a:gd name="connsiteX4" fmla="*/ 2463281 w 6564951"/>
              <a:gd name="connsiteY4" fmla="*/ 802433 h 1547243"/>
              <a:gd name="connsiteX5" fmla="*/ 3424334 w 6564951"/>
              <a:gd name="connsiteY5" fmla="*/ 1250302 h 1547243"/>
              <a:gd name="connsiteX6" fmla="*/ 4553339 w 6564951"/>
              <a:gd name="connsiteY6" fmla="*/ 1539551 h 1547243"/>
              <a:gd name="connsiteX7" fmla="*/ 5719665 w 6564951"/>
              <a:gd name="connsiteY7" fmla="*/ 942392 h 1547243"/>
              <a:gd name="connsiteX8" fmla="*/ 6074228 w 6564951"/>
              <a:gd name="connsiteY8" fmla="*/ 438539 h 1547243"/>
              <a:gd name="connsiteX9" fmla="*/ 6531428 w 6564951"/>
              <a:gd name="connsiteY9" fmla="*/ 289249 h 1547243"/>
              <a:gd name="connsiteX10" fmla="*/ 6531428 w 6564951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184987 w 6555620"/>
              <a:gd name="connsiteY3" fmla="*/ 1021703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9514"/>
              <a:gd name="connsiteX1" fmla="*/ 382554 w 6555620"/>
              <a:gd name="connsiteY1" fmla="*/ 326572 h 1549514"/>
              <a:gd name="connsiteX2" fmla="*/ 634482 w 6555620"/>
              <a:gd name="connsiteY2" fmla="*/ 811764 h 1549514"/>
              <a:gd name="connsiteX3" fmla="*/ 1184987 w 6555620"/>
              <a:gd name="connsiteY3" fmla="*/ 1021703 h 1549514"/>
              <a:gd name="connsiteX4" fmla="*/ 2463281 w 6555620"/>
              <a:gd name="connsiteY4" fmla="*/ 835090 h 1549514"/>
              <a:gd name="connsiteX5" fmla="*/ 3433664 w 6555620"/>
              <a:gd name="connsiteY5" fmla="*/ 1268963 h 1549514"/>
              <a:gd name="connsiteX6" fmla="*/ 4544008 w 6555620"/>
              <a:gd name="connsiteY6" fmla="*/ 1539551 h 1549514"/>
              <a:gd name="connsiteX7" fmla="*/ 5710334 w 6555620"/>
              <a:gd name="connsiteY7" fmla="*/ 942392 h 1549514"/>
              <a:gd name="connsiteX8" fmla="*/ 6064897 w 6555620"/>
              <a:gd name="connsiteY8" fmla="*/ 438539 h 1549514"/>
              <a:gd name="connsiteX9" fmla="*/ 6522097 w 6555620"/>
              <a:gd name="connsiteY9" fmla="*/ 289249 h 1549514"/>
              <a:gd name="connsiteX10" fmla="*/ 6522097 w 6555620"/>
              <a:gd name="connsiteY10" fmla="*/ 0 h 1549514"/>
              <a:gd name="connsiteX0" fmla="*/ 0 w 6555620"/>
              <a:gd name="connsiteY0" fmla="*/ 158621 h 1539875"/>
              <a:gd name="connsiteX1" fmla="*/ 382554 w 6555620"/>
              <a:gd name="connsiteY1" fmla="*/ 326572 h 1539875"/>
              <a:gd name="connsiteX2" fmla="*/ 634482 w 6555620"/>
              <a:gd name="connsiteY2" fmla="*/ 811764 h 1539875"/>
              <a:gd name="connsiteX3" fmla="*/ 1184987 w 6555620"/>
              <a:gd name="connsiteY3" fmla="*/ 1021703 h 1539875"/>
              <a:gd name="connsiteX4" fmla="*/ 2463281 w 6555620"/>
              <a:gd name="connsiteY4" fmla="*/ 835090 h 1539875"/>
              <a:gd name="connsiteX5" fmla="*/ 3433664 w 6555620"/>
              <a:gd name="connsiteY5" fmla="*/ 1268963 h 1539875"/>
              <a:gd name="connsiteX6" fmla="*/ 4544008 w 6555620"/>
              <a:gd name="connsiteY6" fmla="*/ 1539551 h 1539875"/>
              <a:gd name="connsiteX7" fmla="*/ 5710334 w 6555620"/>
              <a:gd name="connsiteY7" fmla="*/ 942392 h 1539875"/>
              <a:gd name="connsiteX8" fmla="*/ 6064897 w 6555620"/>
              <a:gd name="connsiteY8" fmla="*/ 438539 h 1539875"/>
              <a:gd name="connsiteX9" fmla="*/ 6522097 w 6555620"/>
              <a:gd name="connsiteY9" fmla="*/ 289249 h 1539875"/>
              <a:gd name="connsiteX10" fmla="*/ 6522097 w 6555620"/>
              <a:gd name="connsiteY10" fmla="*/ 0 h 1539875"/>
              <a:gd name="connsiteX0" fmla="*/ 0 w 6555620"/>
              <a:gd name="connsiteY0" fmla="*/ 158621 h 1581763"/>
              <a:gd name="connsiteX1" fmla="*/ 382554 w 6555620"/>
              <a:gd name="connsiteY1" fmla="*/ 326572 h 1581763"/>
              <a:gd name="connsiteX2" fmla="*/ 634482 w 6555620"/>
              <a:gd name="connsiteY2" fmla="*/ 811764 h 1581763"/>
              <a:gd name="connsiteX3" fmla="*/ 1184987 w 6555620"/>
              <a:gd name="connsiteY3" fmla="*/ 1021703 h 1581763"/>
              <a:gd name="connsiteX4" fmla="*/ 2463281 w 6555620"/>
              <a:gd name="connsiteY4" fmla="*/ 835090 h 1581763"/>
              <a:gd name="connsiteX5" fmla="*/ 3433664 w 6555620"/>
              <a:gd name="connsiteY5" fmla="*/ 1268963 h 1581763"/>
              <a:gd name="connsiteX6" fmla="*/ 4548674 w 6555620"/>
              <a:gd name="connsiteY6" fmla="*/ 1581539 h 1581763"/>
              <a:gd name="connsiteX7" fmla="*/ 5710334 w 6555620"/>
              <a:gd name="connsiteY7" fmla="*/ 942392 h 1581763"/>
              <a:gd name="connsiteX8" fmla="*/ 6064897 w 6555620"/>
              <a:gd name="connsiteY8" fmla="*/ 438539 h 1581763"/>
              <a:gd name="connsiteX9" fmla="*/ 6522097 w 6555620"/>
              <a:gd name="connsiteY9" fmla="*/ 289249 h 1581763"/>
              <a:gd name="connsiteX10" fmla="*/ 6522097 w 6555620"/>
              <a:gd name="connsiteY10" fmla="*/ 0 h 1581763"/>
              <a:gd name="connsiteX0" fmla="*/ 0 w 6555620"/>
              <a:gd name="connsiteY0" fmla="*/ 158621 h 1581602"/>
              <a:gd name="connsiteX1" fmla="*/ 382554 w 6555620"/>
              <a:gd name="connsiteY1" fmla="*/ 326572 h 1581602"/>
              <a:gd name="connsiteX2" fmla="*/ 634482 w 6555620"/>
              <a:gd name="connsiteY2" fmla="*/ 811764 h 1581602"/>
              <a:gd name="connsiteX3" fmla="*/ 1184987 w 6555620"/>
              <a:gd name="connsiteY3" fmla="*/ 1021703 h 1581602"/>
              <a:gd name="connsiteX4" fmla="*/ 2463281 w 6555620"/>
              <a:gd name="connsiteY4" fmla="*/ 835090 h 1581602"/>
              <a:gd name="connsiteX5" fmla="*/ 3433664 w 6555620"/>
              <a:gd name="connsiteY5" fmla="*/ 1268963 h 1581602"/>
              <a:gd name="connsiteX6" fmla="*/ 4548674 w 6555620"/>
              <a:gd name="connsiteY6" fmla="*/ 1581539 h 1581602"/>
              <a:gd name="connsiteX7" fmla="*/ 5710334 w 6555620"/>
              <a:gd name="connsiteY7" fmla="*/ 942392 h 1581602"/>
              <a:gd name="connsiteX8" fmla="*/ 6064897 w 6555620"/>
              <a:gd name="connsiteY8" fmla="*/ 438539 h 1581602"/>
              <a:gd name="connsiteX9" fmla="*/ 6522097 w 6555620"/>
              <a:gd name="connsiteY9" fmla="*/ 289249 h 1581602"/>
              <a:gd name="connsiteX10" fmla="*/ 6522097 w 6555620"/>
              <a:gd name="connsiteY10" fmla="*/ 0 h 1581602"/>
              <a:gd name="connsiteX0" fmla="*/ 0 w 6555620"/>
              <a:gd name="connsiteY0" fmla="*/ 158621 h 1581576"/>
              <a:gd name="connsiteX1" fmla="*/ 382554 w 6555620"/>
              <a:gd name="connsiteY1" fmla="*/ 326572 h 1581576"/>
              <a:gd name="connsiteX2" fmla="*/ 634482 w 6555620"/>
              <a:gd name="connsiteY2" fmla="*/ 811764 h 1581576"/>
              <a:gd name="connsiteX3" fmla="*/ 1184987 w 6555620"/>
              <a:gd name="connsiteY3" fmla="*/ 1021703 h 1581576"/>
              <a:gd name="connsiteX4" fmla="*/ 2463281 w 6555620"/>
              <a:gd name="connsiteY4" fmla="*/ 835090 h 1581576"/>
              <a:gd name="connsiteX5" fmla="*/ 3433664 w 6555620"/>
              <a:gd name="connsiteY5" fmla="*/ 1268963 h 1581576"/>
              <a:gd name="connsiteX6" fmla="*/ 4548674 w 6555620"/>
              <a:gd name="connsiteY6" fmla="*/ 1581539 h 1581576"/>
              <a:gd name="connsiteX7" fmla="*/ 5710334 w 6555620"/>
              <a:gd name="connsiteY7" fmla="*/ 942392 h 1581576"/>
              <a:gd name="connsiteX8" fmla="*/ 6064897 w 6555620"/>
              <a:gd name="connsiteY8" fmla="*/ 438539 h 1581576"/>
              <a:gd name="connsiteX9" fmla="*/ 6522097 w 6555620"/>
              <a:gd name="connsiteY9" fmla="*/ 289249 h 1581576"/>
              <a:gd name="connsiteX10" fmla="*/ 6522097 w 6555620"/>
              <a:gd name="connsiteY10" fmla="*/ 0 h 1581576"/>
              <a:gd name="connsiteX0" fmla="*/ 0 w 6555620"/>
              <a:gd name="connsiteY0" fmla="*/ 158621 h 1581566"/>
              <a:gd name="connsiteX1" fmla="*/ 382554 w 6555620"/>
              <a:gd name="connsiteY1" fmla="*/ 326572 h 1581566"/>
              <a:gd name="connsiteX2" fmla="*/ 634482 w 6555620"/>
              <a:gd name="connsiteY2" fmla="*/ 811764 h 1581566"/>
              <a:gd name="connsiteX3" fmla="*/ 1184987 w 6555620"/>
              <a:gd name="connsiteY3" fmla="*/ 1021703 h 1581566"/>
              <a:gd name="connsiteX4" fmla="*/ 2463281 w 6555620"/>
              <a:gd name="connsiteY4" fmla="*/ 835090 h 1581566"/>
              <a:gd name="connsiteX5" fmla="*/ 3433664 w 6555620"/>
              <a:gd name="connsiteY5" fmla="*/ 1268963 h 1581566"/>
              <a:gd name="connsiteX6" fmla="*/ 4548674 w 6555620"/>
              <a:gd name="connsiteY6" fmla="*/ 1581539 h 1581566"/>
              <a:gd name="connsiteX7" fmla="*/ 5710334 w 6555620"/>
              <a:gd name="connsiteY7" fmla="*/ 942392 h 1581566"/>
              <a:gd name="connsiteX8" fmla="*/ 6064897 w 6555620"/>
              <a:gd name="connsiteY8" fmla="*/ 438539 h 1581566"/>
              <a:gd name="connsiteX9" fmla="*/ 6522097 w 6555620"/>
              <a:gd name="connsiteY9" fmla="*/ 289249 h 1581566"/>
              <a:gd name="connsiteX10" fmla="*/ 6522097 w 6555620"/>
              <a:gd name="connsiteY10" fmla="*/ 0 h 1581566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7549"/>
              <a:gd name="connsiteX1" fmla="*/ 382554 w 6555620"/>
              <a:gd name="connsiteY1" fmla="*/ 326572 h 1587549"/>
              <a:gd name="connsiteX2" fmla="*/ 634482 w 6555620"/>
              <a:gd name="connsiteY2" fmla="*/ 811764 h 1587549"/>
              <a:gd name="connsiteX3" fmla="*/ 1184987 w 6555620"/>
              <a:gd name="connsiteY3" fmla="*/ 1021703 h 1587549"/>
              <a:gd name="connsiteX4" fmla="*/ 2463281 w 6555620"/>
              <a:gd name="connsiteY4" fmla="*/ 835090 h 1587549"/>
              <a:gd name="connsiteX5" fmla="*/ 3433664 w 6555620"/>
              <a:gd name="connsiteY5" fmla="*/ 1268963 h 1587549"/>
              <a:gd name="connsiteX6" fmla="*/ 4548674 w 6555620"/>
              <a:gd name="connsiteY6" fmla="*/ 1581539 h 1587549"/>
              <a:gd name="connsiteX7" fmla="*/ 5682342 w 6555620"/>
              <a:gd name="connsiteY7" fmla="*/ 1031033 h 1587549"/>
              <a:gd name="connsiteX8" fmla="*/ 6064897 w 6555620"/>
              <a:gd name="connsiteY8" fmla="*/ 438539 h 1587549"/>
              <a:gd name="connsiteX9" fmla="*/ 6522097 w 6555620"/>
              <a:gd name="connsiteY9" fmla="*/ 289249 h 1587549"/>
              <a:gd name="connsiteX10" fmla="*/ 6522097 w 6555620"/>
              <a:gd name="connsiteY10" fmla="*/ 0 h 1587549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90635"/>
              <a:gd name="connsiteX1" fmla="*/ 382554 w 6555620"/>
              <a:gd name="connsiteY1" fmla="*/ 326572 h 1590635"/>
              <a:gd name="connsiteX2" fmla="*/ 634482 w 6555620"/>
              <a:gd name="connsiteY2" fmla="*/ 811764 h 1590635"/>
              <a:gd name="connsiteX3" fmla="*/ 1184987 w 6555620"/>
              <a:gd name="connsiteY3" fmla="*/ 1021703 h 1590635"/>
              <a:gd name="connsiteX4" fmla="*/ 2463281 w 6555620"/>
              <a:gd name="connsiteY4" fmla="*/ 835090 h 1590635"/>
              <a:gd name="connsiteX5" fmla="*/ 3433664 w 6555620"/>
              <a:gd name="connsiteY5" fmla="*/ 1268963 h 1590635"/>
              <a:gd name="connsiteX6" fmla="*/ 4548674 w 6555620"/>
              <a:gd name="connsiteY6" fmla="*/ 1581539 h 1590635"/>
              <a:gd name="connsiteX7" fmla="*/ 5677677 w 6555620"/>
              <a:gd name="connsiteY7" fmla="*/ 961054 h 1590635"/>
              <a:gd name="connsiteX8" fmla="*/ 6064897 w 6555620"/>
              <a:gd name="connsiteY8" fmla="*/ 438539 h 1590635"/>
              <a:gd name="connsiteX9" fmla="*/ 6522097 w 6555620"/>
              <a:gd name="connsiteY9" fmla="*/ 289249 h 1590635"/>
              <a:gd name="connsiteX10" fmla="*/ 6522097 w 6555620"/>
              <a:gd name="connsiteY10" fmla="*/ 0 h 1590635"/>
              <a:gd name="connsiteX0" fmla="*/ 0 w 6555620"/>
              <a:gd name="connsiteY0" fmla="*/ 158621 h 1582003"/>
              <a:gd name="connsiteX1" fmla="*/ 382554 w 6555620"/>
              <a:gd name="connsiteY1" fmla="*/ 326572 h 1582003"/>
              <a:gd name="connsiteX2" fmla="*/ 634482 w 6555620"/>
              <a:gd name="connsiteY2" fmla="*/ 811764 h 1582003"/>
              <a:gd name="connsiteX3" fmla="*/ 1184987 w 6555620"/>
              <a:gd name="connsiteY3" fmla="*/ 1021703 h 1582003"/>
              <a:gd name="connsiteX4" fmla="*/ 2463281 w 6555620"/>
              <a:gd name="connsiteY4" fmla="*/ 835090 h 1582003"/>
              <a:gd name="connsiteX5" fmla="*/ 3433664 w 6555620"/>
              <a:gd name="connsiteY5" fmla="*/ 1268963 h 1582003"/>
              <a:gd name="connsiteX6" fmla="*/ 4548674 w 6555620"/>
              <a:gd name="connsiteY6" fmla="*/ 1581539 h 1582003"/>
              <a:gd name="connsiteX7" fmla="*/ 5677677 w 6555620"/>
              <a:gd name="connsiteY7" fmla="*/ 961054 h 1582003"/>
              <a:gd name="connsiteX8" fmla="*/ 6064897 w 6555620"/>
              <a:gd name="connsiteY8" fmla="*/ 438539 h 1582003"/>
              <a:gd name="connsiteX9" fmla="*/ 6522097 w 6555620"/>
              <a:gd name="connsiteY9" fmla="*/ 289249 h 1582003"/>
              <a:gd name="connsiteX10" fmla="*/ 6522097 w 6555620"/>
              <a:gd name="connsiteY10" fmla="*/ 0 h 1582003"/>
              <a:gd name="connsiteX0" fmla="*/ 0 w 6555620"/>
              <a:gd name="connsiteY0" fmla="*/ 158621 h 1595482"/>
              <a:gd name="connsiteX1" fmla="*/ 382554 w 6555620"/>
              <a:gd name="connsiteY1" fmla="*/ 326572 h 1595482"/>
              <a:gd name="connsiteX2" fmla="*/ 634482 w 6555620"/>
              <a:gd name="connsiteY2" fmla="*/ 811764 h 1595482"/>
              <a:gd name="connsiteX3" fmla="*/ 1184987 w 6555620"/>
              <a:gd name="connsiteY3" fmla="*/ 1021703 h 1595482"/>
              <a:gd name="connsiteX4" fmla="*/ 2463281 w 6555620"/>
              <a:gd name="connsiteY4" fmla="*/ 835090 h 1595482"/>
              <a:gd name="connsiteX5" fmla="*/ 3433664 w 6555620"/>
              <a:gd name="connsiteY5" fmla="*/ 1268963 h 1595482"/>
              <a:gd name="connsiteX6" fmla="*/ 4548674 w 6555620"/>
              <a:gd name="connsiteY6" fmla="*/ 1581539 h 1595482"/>
              <a:gd name="connsiteX7" fmla="*/ 5677677 w 6555620"/>
              <a:gd name="connsiteY7" fmla="*/ 863083 h 1595482"/>
              <a:gd name="connsiteX8" fmla="*/ 6064897 w 6555620"/>
              <a:gd name="connsiteY8" fmla="*/ 438539 h 1595482"/>
              <a:gd name="connsiteX9" fmla="*/ 6522097 w 6555620"/>
              <a:gd name="connsiteY9" fmla="*/ 289249 h 1595482"/>
              <a:gd name="connsiteX10" fmla="*/ 6522097 w 6555620"/>
              <a:gd name="connsiteY10" fmla="*/ 0 h 1595482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17028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3809"/>
              <a:gd name="connsiteX1" fmla="*/ 382554 w 6555620"/>
              <a:gd name="connsiteY1" fmla="*/ 326572 h 1593809"/>
              <a:gd name="connsiteX2" fmla="*/ 634482 w 6555620"/>
              <a:gd name="connsiteY2" fmla="*/ 811764 h 1593809"/>
              <a:gd name="connsiteX3" fmla="*/ 1184987 w 6555620"/>
              <a:gd name="connsiteY3" fmla="*/ 1021703 h 1593809"/>
              <a:gd name="connsiteX4" fmla="*/ 2463281 w 6555620"/>
              <a:gd name="connsiteY4" fmla="*/ 835090 h 1593809"/>
              <a:gd name="connsiteX5" fmla="*/ 3433664 w 6555620"/>
              <a:gd name="connsiteY5" fmla="*/ 1268963 h 1593809"/>
              <a:gd name="connsiteX6" fmla="*/ 4548674 w 6555620"/>
              <a:gd name="connsiteY6" fmla="*/ 1581539 h 1593809"/>
              <a:gd name="connsiteX7" fmla="*/ 5607698 w 6555620"/>
              <a:gd name="connsiteY7" fmla="*/ 895740 h 1593809"/>
              <a:gd name="connsiteX8" fmla="*/ 6064897 w 6555620"/>
              <a:gd name="connsiteY8" fmla="*/ 438539 h 1593809"/>
              <a:gd name="connsiteX9" fmla="*/ 6522097 w 6555620"/>
              <a:gd name="connsiteY9" fmla="*/ 289249 h 1593809"/>
              <a:gd name="connsiteX10" fmla="*/ 6522097 w 6555620"/>
              <a:gd name="connsiteY10" fmla="*/ 0 h 1593809"/>
              <a:gd name="connsiteX0" fmla="*/ 0 w 6555620"/>
              <a:gd name="connsiteY0" fmla="*/ 158621 h 1581754"/>
              <a:gd name="connsiteX1" fmla="*/ 382554 w 6555620"/>
              <a:gd name="connsiteY1" fmla="*/ 326572 h 1581754"/>
              <a:gd name="connsiteX2" fmla="*/ 634482 w 6555620"/>
              <a:gd name="connsiteY2" fmla="*/ 811764 h 1581754"/>
              <a:gd name="connsiteX3" fmla="*/ 1184987 w 6555620"/>
              <a:gd name="connsiteY3" fmla="*/ 1021703 h 1581754"/>
              <a:gd name="connsiteX4" fmla="*/ 2463281 w 6555620"/>
              <a:gd name="connsiteY4" fmla="*/ 835090 h 1581754"/>
              <a:gd name="connsiteX5" fmla="*/ 3433664 w 6555620"/>
              <a:gd name="connsiteY5" fmla="*/ 1268963 h 1581754"/>
              <a:gd name="connsiteX6" fmla="*/ 4548674 w 6555620"/>
              <a:gd name="connsiteY6" fmla="*/ 1581539 h 1581754"/>
              <a:gd name="connsiteX7" fmla="*/ 5607698 w 6555620"/>
              <a:gd name="connsiteY7" fmla="*/ 895740 h 1581754"/>
              <a:gd name="connsiteX8" fmla="*/ 6064897 w 6555620"/>
              <a:gd name="connsiteY8" fmla="*/ 438539 h 1581754"/>
              <a:gd name="connsiteX9" fmla="*/ 6522097 w 6555620"/>
              <a:gd name="connsiteY9" fmla="*/ 289249 h 1581754"/>
              <a:gd name="connsiteX10" fmla="*/ 6522097 w 6555620"/>
              <a:gd name="connsiteY10" fmla="*/ 0 h 1581754"/>
              <a:gd name="connsiteX0" fmla="*/ 0 w 6555620"/>
              <a:gd name="connsiteY0" fmla="*/ 158621 h 1593574"/>
              <a:gd name="connsiteX1" fmla="*/ 382554 w 6555620"/>
              <a:gd name="connsiteY1" fmla="*/ 326572 h 1593574"/>
              <a:gd name="connsiteX2" fmla="*/ 634482 w 6555620"/>
              <a:gd name="connsiteY2" fmla="*/ 811764 h 1593574"/>
              <a:gd name="connsiteX3" fmla="*/ 1184987 w 6555620"/>
              <a:gd name="connsiteY3" fmla="*/ 1021703 h 1593574"/>
              <a:gd name="connsiteX4" fmla="*/ 2463281 w 6555620"/>
              <a:gd name="connsiteY4" fmla="*/ 835090 h 1593574"/>
              <a:gd name="connsiteX5" fmla="*/ 3433664 w 6555620"/>
              <a:gd name="connsiteY5" fmla="*/ 1268963 h 1593574"/>
              <a:gd name="connsiteX6" fmla="*/ 4548674 w 6555620"/>
              <a:gd name="connsiteY6" fmla="*/ 1581539 h 1593574"/>
              <a:gd name="connsiteX7" fmla="*/ 5701004 w 6555620"/>
              <a:gd name="connsiteY7" fmla="*/ 900406 h 1593574"/>
              <a:gd name="connsiteX8" fmla="*/ 6064897 w 6555620"/>
              <a:gd name="connsiteY8" fmla="*/ 438539 h 1593574"/>
              <a:gd name="connsiteX9" fmla="*/ 6522097 w 6555620"/>
              <a:gd name="connsiteY9" fmla="*/ 289249 h 1593574"/>
              <a:gd name="connsiteX10" fmla="*/ 6522097 w 6555620"/>
              <a:gd name="connsiteY10" fmla="*/ 0 h 1593574"/>
              <a:gd name="connsiteX0" fmla="*/ 0 w 6555620"/>
              <a:gd name="connsiteY0" fmla="*/ 158621 h 1582078"/>
              <a:gd name="connsiteX1" fmla="*/ 382554 w 6555620"/>
              <a:gd name="connsiteY1" fmla="*/ 326572 h 1582078"/>
              <a:gd name="connsiteX2" fmla="*/ 634482 w 6555620"/>
              <a:gd name="connsiteY2" fmla="*/ 811764 h 1582078"/>
              <a:gd name="connsiteX3" fmla="*/ 1184987 w 6555620"/>
              <a:gd name="connsiteY3" fmla="*/ 1021703 h 1582078"/>
              <a:gd name="connsiteX4" fmla="*/ 2463281 w 6555620"/>
              <a:gd name="connsiteY4" fmla="*/ 835090 h 1582078"/>
              <a:gd name="connsiteX5" fmla="*/ 3433664 w 6555620"/>
              <a:gd name="connsiteY5" fmla="*/ 1268963 h 1582078"/>
              <a:gd name="connsiteX6" fmla="*/ 4548674 w 6555620"/>
              <a:gd name="connsiteY6" fmla="*/ 1581539 h 1582078"/>
              <a:gd name="connsiteX7" fmla="*/ 5701004 w 6555620"/>
              <a:gd name="connsiteY7" fmla="*/ 900406 h 1582078"/>
              <a:gd name="connsiteX8" fmla="*/ 6064897 w 6555620"/>
              <a:gd name="connsiteY8" fmla="*/ 438539 h 1582078"/>
              <a:gd name="connsiteX9" fmla="*/ 6522097 w 6555620"/>
              <a:gd name="connsiteY9" fmla="*/ 289249 h 1582078"/>
              <a:gd name="connsiteX10" fmla="*/ 6522097 w 6555620"/>
              <a:gd name="connsiteY10" fmla="*/ 0 h 1582078"/>
              <a:gd name="connsiteX0" fmla="*/ 0 w 6555620"/>
              <a:gd name="connsiteY0" fmla="*/ 158621 h 1581542"/>
              <a:gd name="connsiteX1" fmla="*/ 382554 w 6555620"/>
              <a:gd name="connsiteY1" fmla="*/ 326572 h 1581542"/>
              <a:gd name="connsiteX2" fmla="*/ 634482 w 6555620"/>
              <a:gd name="connsiteY2" fmla="*/ 811764 h 1581542"/>
              <a:gd name="connsiteX3" fmla="*/ 1184987 w 6555620"/>
              <a:gd name="connsiteY3" fmla="*/ 1021703 h 1581542"/>
              <a:gd name="connsiteX4" fmla="*/ 2463281 w 6555620"/>
              <a:gd name="connsiteY4" fmla="*/ 835090 h 1581542"/>
              <a:gd name="connsiteX5" fmla="*/ 3433664 w 6555620"/>
              <a:gd name="connsiteY5" fmla="*/ 1268963 h 1581542"/>
              <a:gd name="connsiteX6" fmla="*/ 4548674 w 6555620"/>
              <a:gd name="connsiteY6" fmla="*/ 1581539 h 1581542"/>
              <a:gd name="connsiteX7" fmla="*/ 5701004 w 6555620"/>
              <a:gd name="connsiteY7" fmla="*/ 900406 h 1581542"/>
              <a:gd name="connsiteX8" fmla="*/ 6064897 w 6555620"/>
              <a:gd name="connsiteY8" fmla="*/ 438539 h 1581542"/>
              <a:gd name="connsiteX9" fmla="*/ 6522097 w 6555620"/>
              <a:gd name="connsiteY9" fmla="*/ 289249 h 1581542"/>
              <a:gd name="connsiteX10" fmla="*/ 6522097 w 6555620"/>
              <a:gd name="connsiteY10" fmla="*/ 0 h 1581542"/>
              <a:gd name="connsiteX0" fmla="*/ 0 w 6522097"/>
              <a:gd name="connsiteY0" fmla="*/ 158621 h 1581542"/>
              <a:gd name="connsiteX1" fmla="*/ 382554 w 6522097"/>
              <a:gd name="connsiteY1" fmla="*/ 326572 h 1581542"/>
              <a:gd name="connsiteX2" fmla="*/ 634482 w 6522097"/>
              <a:gd name="connsiteY2" fmla="*/ 811764 h 1581542"/>
              <a:gd name="connsiteX3" fmla="*/ 1184987 w 6522097"/>
              <a:gd name="connsiteY3" fmla="*/ 1021703 h 1581542"/>
              <a:gd name="connsiteX4" fmla="*/ 2463281 w 6522097"/>
              <a:gd name="connsiteY4" fmla="*/ 835090 h 1581542"/>
              <a:gd name="connsiteX5" fmla="*/ 3433664 w 6522097"/>
              <a:gd name="connsiteY5" fmla="*/ 1268963 h 1581542"/>
              <a:gd name="connsiteX6" fmla="*/ 4548674 w 6522097"/>
              <a:gd name="connsiteY6" fmla="*/ 1581539 h 1581542"/>
              <a:gd name="connsiteX7" fmla="*/ 5701004 w 6522097"/>
              <a:gd name="connsiteY7" fmla="*/ 900406 h 1581542"/>
              <a:gd name="connsiteX8" fmla="*/ 6064897 w 6522097"/>
              <a:gd name="connsiteY8" fmla="*/ 438539 h 1581542"/>
              <a:gd name="connsiteX9" fmla="*/ 6414795 w 6522097"/>
              <a:gd name="connsiteY9" fmla="*/ 270588 h 1581542"/>
              <a:gd name="connsiteX10" fmla="*/ 6522097 w 6522097"/>
              <a:gd name="connsiteY10" fmla="*/ 0 h 1581542"/>
              <a:gd name="connsiteX0" fmla="*/ 0 w 6522097"/>
              <a:gd name="connsiteY0" fmla="*/ 158621 h 1620408"/>
              <a:gd name="connsiteX1" fmla="*/ 382554 w 6522097"/>
              <a:gd name="connsiteY1" fmla="*/ 326572 h 1620408"/>
              <a:gd name="connsiteX2" fmla="*/ 634482 w 6522097"/>
              <a:gd name="connsiteY2" fmla="*/ 811764 h 1620408"/>
              <a:gd name="connsiteX3" fmla="*/ 1184987 w 6522097"/>
              <a:gd name="connsiteY3" fmla="*/ 1021703 h 1620408"/>
              <a:gd name="connsiteX4" fmla="*/ 2463281 w 6522097"/>
              <a:gd name="connsiteY4" fmla="*/ 835090 h 1620408"/>
              <a:gd name="connsiteX5" fmla="*/ 3433664 w 6522097"/>
              <a:gd name="connsiteY5" fmla="*/ 1268963 h 1620408"/>
              <a:gd name="connsiteX6" fmla="*/ 4548674 w 6522097"/>
              <a:gd name="connsiteY6" fmla="*/ 1581539 h 1620408"/>
              <a:gd name="connsiteX7" fmla="*/ 6064897 w 6522097"/>
              <a:gd name="connsiteY7" fmla="*/ 438539 h 1620408"/>
              <a:gd name="connsiteX8" fmla="*/ 6414795 w 6522097"/>
              <a:gd name="connsiteY8" fmla="*/ 270588 h 1620408"/>
              <a:gd name="connsiteX9" fmla="*/ 6522097 w 6522097"/>
              <a:gd name="connsiteY9" fmla="*/ 0 h 162040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2097" h="1581868">
                <a:moveTo>
                  <a:pt x="0" y="158621"/>
                </a:moveTo>
                <a:cubicBezTo>
                  <a:pt x="132183" y="179615"/>
                  <a:pt x="276807" y="217715"/>
                  <a:pt x="382554" y="326572"/>
                </a:cubicBezTo>
                <a:cubicBezTo>
                  <a:pt x="488301" y="435429"/>
                  <a:pt x="500743" y="695909"/>
                  <a:pt x="634482" y="811764"/>
                </a:cubicBezTo>
                <a:cubicBezTo>
                  <a:pt x="768221" y="927619"/>
                  <a:pt x="880187" y="1017815"/>
                  <a:pt x="1184987" y="1021703"/>
                </a:cubicBezTo>
                <a:cubicBezTo>
                  <a:pt x="1489787" y="1025591"/>
                  <a:pt x="2093166" y="821872"/>
                  <a:pt x="2463281" y="835090"/>
                </a:cubicBezTo>
                <a:cubicBezTo>
                  <a:pt x="2833396" y="848308"/>
                  <a:pt x="3058106" y="1079241"/>
                  <a:pt x="3433664" y="1268963"/>
                </a:cubicBezTo>
                <a:cubicBezTo>
                  <a:pt x="3809222" y="1458685"/>
                  <a:pt x="4021494" y="1589314"/>
                  <a:pt x="4548674" y="1581539"/>
                </a:cubicBezTo>
                <a:cubicBezTo>
                  <a:pt x="5075854" y="1573764"/>
                  <a:pt x="5753877" y="657031"/>
                  <a:pt x="6064897" y="438539"/>
                </a:cubicBezTo>
                <a:cubicBezTo>
                  <a:pt x="6183862" y="333569"/>
                  <a:pt x="6338595" y="343678"/>
                  <a:pt x="6414795" y="270588"/>
                </a:cubicBezTo>
                <a:cubicBezTo>
                  <a:pt x="6490995" y="197498"/>
                  <a:pt x="6520542" y="46653"/>
                  <a:pt x="6522097" y="0"/>
                </a:cubicBezTo>
              </a:path>
            </a:pathLst>
          </a:custGeom>
          <a:noFill/>
          <a:ln w="28575">
            <a:solidFill>
              <a:srgbClr val="0B4A37"/>
            </a:solidFill>
            <a:prstDash val="dash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1DF37-9F78-4212-79C3-4C77BD42756E}"/>
              </a:ext>
            </a:extLst>
          </p:cNvPr>
          <p:cNvSpPr/>
          <p:nvPr/>
        </p:nvSpPr>
        <p:spPr>
          <a:xfrm>
            <a:off x="2904427" y="1909266"/>
            <a:ext cx="423333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Phe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7BFE70F-9462-EB7B-8DCA-DE39B0D43F7E}"/>
              </a:ext>
            </a:extLst>
          </p:cNvPr>
          <p:cNvSpPr/>
          <p:nvPr/>
        </p:nvSpPr>
        <p:spPr>
          <a:xfrm>
            <a:off x="3208864" y="239408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A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BB11D40-493C-E1D2-3452-F34E3AE12BC4}"/>
              </a:ext>
            </a:extLst>
          </p:cNvPr>
          <p:cNvSpPr/>
          <p:nvPr/>
        </p:nvSpPr>
        <p:spPr>
          <a:xfrm>
            <a:off x="3744239" y="258397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B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2D657FCC-2EC5-A177-F15A-18843C64BF7B}"/>
              </a:ext>
            </a:extLst>
          </p:cNvPr>
          <p:cNvSpPr>
            <a:spLocks noChangeAspect="1"/>
          </p:cNvSpPr>
          <p:nvPr/>
        </p:nvSpPr>
        <p:spPr>
          <a:xfrm rot="5400000">
            <a:off x="8985967" y="932861"/>
            <a:ext cx="540000" cy="922338"/>
          </a:xfrm>
          <a:prstGeom prst="arc">
            <a:avLst>
              <a:gd name="adj1" fmla="val 16200000"/>
              <a:gd name="adj2" fmla="val 5036815"/>
            </a:avLst>
          </a:prstGeom>
          <a:ln w="28575" cap="rnd">
            <a:solidFill>
              <a:srgbClr val="0E1126"/>
            </a:solidFill>
            <a:round/>
            <a:headEnd type="stealth" w="lg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8B47B0-A86A-69BE-AFBC-693126725EA1}"/>
              </a:ext>
            </a:extLst>
          </p:cNvPr>
          <p:cNvSpPr txBox="1"/>
          <p:nvPr/>
        </p:nvSpPr>
        <p:spPr>
          <a:xfrm>
            <a:off x="8473219" y="1126496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</a:t>
            </a:r>
            <a:r>
              <a:rPr lang="en-US" sz="1200" baseline="30000" dirty="0">
                <a:solidFill>
                  <a:srgbClr val="0E1126"/>
                </a:solidFill>
              </a:rPr>
              <a:t>+</a:t>
            </a:r>
            <a:endParaRPr lang="en-US" sz="1200" dirty="0">
              <a:solidFill>
                <a:srgbClr val="0E112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4D9E13-8D17-18AF-D8B6-1586AF70E7C5}"/>
              </a:ext>
            </a:extLst>
          </p:cNvPr>
          <p:cNvSpPr txBox="1"/>
          <p:nvPr/>
        </p:nvSpPr>
        <p:spPr>
          <a:xfrm>
            <a:off x="9395557" y="1117031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NADPH</a:t>
            </a:r>
          </a:p>
        </p:txBody>
      </p:sp>
    </p:spTree>
    <p:extLst>
      <p:ext uri="{BB962C8B-B14F-4D97-AF65-F5344CB8AC3E}">
        <p14:creationId xmlns:p14="http://schemas.microsoft.com/office/powerpoint/2010/main" val="3827542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AF9FD-8E5A-5EDE-A54D-00C4A40B9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12</a:t>
            </a:fld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225C847-29BD-9E97-4F09-C2C4A838BC45}"/>
              </a:ext>
            </a:extLst>
          </p:cNvPr>
          <p:cNvSpPr/>
          <p:nvPr/>
        </p:nvSpPr>
        <p:spPr>
          <a:xfrm>
            <a:off x="0" y="6632823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>
                <a:solidFill>
                  <a:schemeClr val="bg1"/>
                </a:solidFill>
              </a:rPr>
              <a:t>Keren </a:t>
            </a:r>
            <a:r>
              <a:rPr lang="en-CA" sz="1050" i="1" dirty="0">
                <a:solidFill>
                  <a:schemeClr val="bg1"/>
                </a:solidFill>
              </a:rPr>
              <a:t>et al</a:t>
            </a:r>
            <a:r>
              <a:rPr lang="en-CA" sz="1050" dirty="0">
                <a:solidFill>
                  <a:schemeClr val="bg1"/>
                </a:solidFill>
              </a:rPr>
              <a:t>, 1997. Proceedings of the National Academy of Sciences		 Rappaport </a:t>
            </a:r>
            <a:r>
              <a:rPr lang="en-CA" sz="1050" i="1" dirty="0">
                <a:solidFill>
                  <a:schemeClr val="bg1"/>
                </a:solidFill>
              </a:rPr>
              <a:t>et al</a:t>
            </a:r>
            <a:r>
              <a:rPr lang="en-CA" sz="1050" dirty="0">
                <a:solidFill>
                  <a:schemeClr val="bg1"/>
                </a:solidFill>
              </a:rPr>
              <a:t>, 2005. Biophysical Journal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103E5AF-CAF6-A0F3-7FC0-B3AC397C0686}"/>
              </a:ext>
            </a:extLst>
          </p:cNvPr>
          <p:cNvGrpSpPr>
            <a:grpSpLocks noChangeAspect="1"/>
          </p:cNvGrpSpPr>
          <p:nvPr/>
        </p:nvGrpSpPr>
        <p:grpSpPr>
          <a:xfrm>
            <a:off x="177800" y="4526915"/>
            <a:ext cx="2073956" cy="1965960"/>
            <a:chOff x="5314671" y="3677990"/>
            <a:chExt cx="2322854" cy="2201897"/>
          </a:xfrm>
        </p:grpSpPr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0253F3FB-2CB0-644E-0308-D827C7595FEF}"/>
                </a:ext>
              </a:extLst>
            </p:cNvPr>
            <p:cNvSpPr/>
            <p:nvPr/>
          </p:nvSpPr>
          <p:spPr>
            <a:xfrm>
              <a:off x="5625821" y="3925035"/>
              <a:ext cx="1724541" cy="1629707"/>
            </a:xfrm>
            <a:prstGeom prst="roundRect">
              <a:avLst/>
            </a:prstGeom>
            <a:ln w="31750">
              <a:solidFill>
                <a:srgbClr val="0B4A37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1333FD9D-2C86-851E-CC10-4CB001776E57}"/>
                </a:ext>
              </a:extLst>
            </p:cNvPr>
            <p:cNvGrpSpPr/>
            <p:nvPr/>
          </p:nvGrpSpPr>
          <p:grpSpPr>
            <a:xfrm>
              <a:off x="5314671" y="3677990"/>
              <a:ext cx="2322854" cy="2201897"/>
              <a:chOff x="3470393" y="1445892"/>
              <a:chExt cx="2322854" cy="2201897"/>
            </a:xfrm>
          </p:grpSpPr>
          <p:sp>
            <p:nvSpPr>
              <p:cNvPr id="78" name="Arc 77">
                <a:extLst>
                  <a:ext uri="{FF2B5EF4-FFF2-40B4-BE49-F238E27FC236}">
                    <a16:creationId xmlns:a16="http://schemas.microsoft.com/office/drawing/2014/main" id="{501C966F-D063-4EA3-7ED3-8B5839CBB4A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5533"/>
                <a:ext cx="1152000" cy="1152000"/>
              </a:xfrm>
              <a:prstGeom prst="arc">
                <a:avLst>
                  <a:gd name="adj1" fmla="val 10791274"/>
                  <a:gd name="adj2" fmla="val 16207716"/>
                </a:avLst>
              </a:prstGeom>
              <a:ln w="31750" cap="rnd">
                <a:solidFill>
                  <a:srgbClr val="003D50"/>
                </a:solidFill>
                <a:headEnd type="none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79" name="Arc 78">
                <a:extLst>
                  <a:ext uri="{FF2B5EF4-FFF2-40B4-BE49-F238E27FC236}">
                    <a16:creationId xmlns:a16="http://schemas.microsoft.com/office/drawing/2014/main" id="{1CDDA94A-C7EA-2454-CD5C-302EBDC70AF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6411"/>
                <a:ext cx="1152000" cy="1152000"/>
              </a:xfrm>
              <a:prstGeom prst="arc">
                <a:avLst>
                  <a:gd name="adj1" fmla="val 16314848"/>
                  <a:gd name="adj2" fmla="val 21562203"/>
                </a:avLst>
              </a:prstGeom>
              <a:ln w="31750" cap="rnd">
                <a:solidFill>
                  <a:srgbClr val="385D9A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80" name="Arc 79">
                <a:extLst>
                  <a:ext uri="{FF2B5EF4-FFF2-40B4-BE49-F238E27FC236}">
                    <a16:creationId xmlns:a16="http://schemas.microsoft.com/office/drawing/2014/main" id="{5EA0803F-ECB0-2C88-6E94-6350D80EEF9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883"/>
                <a:ext cx="1152000" cy="1152000"/>
              </a:xfrm>
              <a:prstGeom prst="arc">
                <a:avLst>
                  <a:gd name="adj1" fmla="val 33452"/>
                  <a:gd name="adj2" fmla="val 5364614"/>
                </a:avLst>
              </a:prstGeom>
              <a:ln w="31750" cap="rnd">
                <a:solidFill>
                  <a:srgbClr val="3197A7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81" name="Text Box 4">
                <a:extLst>
                  <a:ext uri="{FF2B5EF4-FFF2-40B4-BE49-F238E27FC236}">
                    <a16:creationId xmlns:a16="http://schemas.microsoft.com/office/drawing/2014/main" id="{DC432FDE-268D-3833-5DF9-7E68E6301424}"/>
                  </a:ext>
                </a:extLst>
              </p:cNvPr>
              <p:cNvSpPr txBox="1"/>
              <p:nvPr/>
            </p:nvSpPr>
            <p:spPr>
              <a:xfrm>
                <a:off x="4053067" y="2339167"/>
                <a:ext cx="1204852" cy="48275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Mn</a:t>
                </a:r>
                <a:r>
                  <a:rPr lang="en-CA" sz="1600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CaO</a:t>
                </a:r>
                <a:r>
                  <a:rPr lang="en-CA" sz="1600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5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2" name="Text Box 4">
                <a:extLst>
                  <a:ext uri="{FF2B5EF4-FFF2-40B4-BE49-F238E27FC236}">
                    <a16:creationId xmlns:a16="http://schemas.microsoft.com/office/drawing/2014/main" id="{0A422CF5-DACB-56E8-0231-2EE67412BFA9}"/>
                  </a:ext>
                </a:extLst>
              </p:cNvPr>
              <p:cNvSpPr txBox="1"/>
              <p:nvPr/>
            </p:nvSpPr>
            <p:spPr>
              <a:xfrm>
                <a:off x="4970875" y="3033217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" name="Arc 82">
                <a:extLst>
                  <a:ext uri="{FF2B5EF4-FFF2-40B4-BE49-F238E27FC236}">
                    <a16:creationId xmlns:a16="http://schemas.microsoft.com/office/drawing/2014/main" id="{1CF89B8E-BEB0-BE37-CFAA-57AA556F6E2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101"/>
                <a:ext cx="1152000" cy="1152000"/>
              </a:xfrm>
              <a:prstGeom prst="arc">
                <a:avLst>
                  <a:gd name="adj1" fmla="val 5476852"/>
                  <a:gd name="adj2" fmla="val 10722687"/>
                </a:avLst>
              </a:prstGeom>
              <a:ln w="31750" cap="rnd">
                <a:solidFill>
                  <a:srgbClr val="9FD4C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84" name="Arc 83">
                <a:extLst>
                  <a:ext uri="{FF2B5EF4-FFF2-40B4-BE49-F238E27FC236}">
                    <a16:creationId xmlns:a16="http://schemas.microsoft.com/office/drawing/2014/main" id="{235CA092-357D-ACB8-214B-994C79789148}"/>
                  </a:ext>
                </a:extLst>
              </p:cNvPr>
              <p:cNvSpPr/>
              <p:nvPr/>
            </p:nvSpPr>
            <p:spPr>
              <a:xfrm rot="2199008">
                <a:off x="3470393" y="1687856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013D5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85" name="Text Box 4">
                <a:extLst>
                  <a:ext uri="{FF2B5EF4-FFF2-40B4-BE49-F238E27FC236}">
                    <a16:creationId xmlns:a16="http://schemas.microsoft.com/office/drawing/2014/main" id="{F4301878-C98F-ECFF-C9B2-DC61B5C877D5}"/>
                  </a:ext>
                </a:extLst>
              </p:cNvPr>
              <p:cNvSpPr txBox="1"/>
              <p:nvPr/>
            </p:nvSpPr>
            <p:spPr>
              <a:xfrm>
                <a:off x="3781543" y="2748949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6" name="Text Box 4">
                <a:extLst>
                  <a:ext uri="{FF2B5EF4-FFF2-40B4-BE49-F238E27FC236}">
                    <a16:creationId xmlns:a16="http://schemas.microsoft.com/office/drawing/2014/main" id="{6E536E68-3040-5DA2-EAC4-F8DD21F1A1DD}"/>
                  </a:ext>
                </a:extLst>
              </p:cNvPr>
              <p:cNvSpPr txBox="1"/>
              <p:nvPr/>
            </p:nvSpPr>
            <p:spPr>
              <a:xfrm>
                <a:off x="4068587" y="174255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7" name="Text Box 4">
                <a:extLst>
                  <a:ext uri="{FF2B5EF4-FFF2-40B4-BE49-F238E27FC236}">
                    <a16:creationId xmlns:a16="http://schemas.microsoft.com/office/drawing/2014/main" id="{81F6D2A7-967D-2900-C708-520AC8B35AF8}"/>
                  </a:ext>
                </a:extLst>
              </p:cNvPr>
              <p:cNvSpPr txBox="1"/>
              <p:nvPr/>
            </p:nvSpPr>
            <p:spPr>
              <a:xfrm>
                <a:off x="5209528" y="198728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8" name="Arc 87">
                <a:extLst>
                  <a:ext uri="{FF2B5EF4-FFF2-40B4-BE49-F238E27FC236}">
                    <a16:creationId xmlns:a16="http://schemas.microsoft.com/office/drawing/2014/main" id="{59AF0AEF-329B-6B4E-2763-DF2C6E73BEFF}"/>
                  </a:ext>
                </a:extLst>
              </p:cNvPr>
              <p:cNvSpPr/>
              <p:nvPr/>
            </p:nvSpPr>
            <p:spPr>
              <a:xfrm rot="7781927">
                <a:off x="4873018" y="1502015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85D9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89" name="Arc 88">
                <a:extLst>
                  <a:ext uri="{FF2B5EF4-FFF2-40B4-BE49-F238E27FC236}">
                    <a16:creationId xmlns:a16="http://schemas.microsoft.com/office/drawing/2014/main" id="{2F25739A-F2FF-EEDD-1385-A7E68DA09459}"/>
                  </a:ext>
                </a:extLst>
              </p:cNvPr>
              <p:cNvSpPr/>
              <p:nvPr/>
            </p:nvSpPr>
            <p:spPr>
              <a:xfrm rot="12932084">
                <a:off x="5041043" y="2762597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197A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90" name="Arc 89">
                <a:extLst>
                  <a:ext uri="{FF2B5EF4-FFF2-40B4-BE49-F238E27FC236}">
                    <a16:creationId xmlns:a16="http://schemas.microsoft.com/office/drawing/2014/main" id="{C04D03DA-4373-D968-3CD3-85C3C3EAEA96}"/>
                  </a:ext>
                </a:extLst>
              </p:cNvPr>
              <p:cNvSpPr/>
              <p:nvPr/>
            </p:nvSpPr>
            <p:spPr>
              <a:xfrm rot="18656571">
                <a:off x="3643564" y="2951708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9FD4C2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DA0B3D-8CAD-584F-D146-710B635F0BD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90417" y="1712017"/>
            <a:ext cx="11211117" cy="2757717"/>
            <a:chOff x="712409" y="1767869"/>
            <a:chExt cx="11211117" cy="2757717"/>
          </a:xfrm>
        </p:grpSpPr>
        <p:pic>
          <p:nvPicPr>
            <p:cNvPr id="26" name="Picture 25" descr="A close-up of a car&#10;&#10;Description automatically generated">
              <a:extLst>
                <a:ext uri="{FF2B5EF4-FFF2-40B4-BE49-F238E27FC236}">
                  <a16:creationId xmlns:a16="http://schemas.microsoft.com/office/drawing/2014/main" id="{A21B4AE5-F011-72D7-5897-F06D06CC36F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2409" y="2311826"/>
              <a:ext cx="11211117" cy="2213760"/>
            </a:xfrm>
            <a:prstGeom prst="rect">
              <a:avLst/>
            </a:prstGeom>
          </p:spPr>
        </p:pic>
        <p:sp>
          <p:nvSpPr>
            <p:cNvPr id="64" name="Arc 63">
              <a:extLst>
                <a:ext uri="{FF2B5EF4-FFF2-40B4-BE49-F238E27FC236}">
                  <a16:creationId xmlns:a16="http://schemas.microsoft.com/office/drawing/2014/main" id="{7D397875-6C17-A97E-4526-CA9B06E21F28}"/>
                </a:ext>
              </a:extLst>
            </p:cNvPr>
            <p:cNvSpPr>
              <a:spLocks noGrp="1" noRot="1" noChangeAspect="1" noMove="1" noResize="1" noEditPoints="1" noAdjustHandles="1" noChangeArrowheads="1" noChangeShapeType="1"/>
            </p:cNvSpPr>
            <p:nvPr/>
          </p:nvSpPr>
          <p:spPr>
            <a:xfrm rot="5400000">
              <a:off x="8255501" y="1676069"/>
              <a:ext cx="536400" cy="720000"/>
            </a:xfrm>
            <a:prstGeom prst="arc">
              <a:avLst>
                <a:gd name="adj1" fmla="val 16200000"/>
                <a:gd name="adj2" fmla="val 5036815"/>
              </a:avLst>
            </a:prstGeom>
            <a:ln w="28575" cap="rnd">
              <a:solidFill>
                <a:srgbClr val="0E1126"/>
              </a:solidFill>
              <a:round/>
              <a:headEnd type="stealth" w="lg" len="med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DC8D64B-2362-E81F-094D-6CA25479210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829271" y="1804507"/>
              <a:ext cx="643158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NADP</a:t>
              </a:r>
              <a:r>
                <a:rPr lang="en-US" sz="1200" baseline="30000" dirty="0">
                  <a:solidFill>
                    <a:srgbClr val="0E1126"/>
                  </a:solidFill>
                </a:rPr>
                <a:t>+</a:t>
              </a:r>
              <a:endParaRPr lang="en-US" sz="1200" dirty="0">
                <a:solidFill>
                  <a:srgbClr val="0E1126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3C5965D-E71B-8D7B-A245-1234F66CD73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587620" y="1804507"/>
              <a:ext cx="643158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NADPH</a:t>
              </a:r>
            </a:p>
          </p:txBody>
        </p:sp>
        <p:sp>
          <p:nvSpPr>
            <p:cNvPr id="93" name="Arc 92">
              <a:extLst>
                <a:ext uri="{FF2B5EF4-FFF2-40B4-BE49-F238E27FC236}">
                  <a16:creationId xmlns:a16="http://schemas.microsoft.com/office/drawing/2014/main" id="{BC1929FE-67EC-FD08-BEB5-B57BCE125135}"/>
                </a:ext>
              </a:extLst>
            </p:cNvPr>
            <p:cNvSpPr>
              <a:spLocks noGrp="1" noRot="1" noChangeAspect="1" noMove="1" noResize="1" noEditPoints="1" noAdjustHandles="1" noChangeArrowheads="1" noChangeShapeType="1"/>
            </p:cNvSpPr>
            <p:nvPr/>
          </p:nvSpPr>
          <p:spPr>
            <a:xfrm rot="5400000">
              <a:off x="10234309" y="1697344"/>
              <a:ext cx="536400" cy="720000"/>
            </a:xfrm>
            <a:prstGeom prst="arc">
              <a:avLst>
                <a:gd name="adj1" fmla="val 16200000"/>
                <a:gd name="adj2" fmla="val 5036815"/>
              </a:avLst>
            </a:prstGeom>
            <a:ln w="28575" cap="rnd">
              <a:solidFill>
                <a:srgbClr val="0E1126"/>
              </a:solidFill>
              <a:round/>
              <a:headEnd type="stealth" w="lg" len="med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F7D6FC4F-A4C3-C3DA-5E93-EC5479E8AD7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900001" y="1842309"/>
              <a:ext cx="438335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ADP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5BA1FB48-C59D-9229-69CB-5C4B8543D89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641699" y="1811358"/>
              <a:ext cx="438335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ATP</a:t>
              </a:r>
            </a:p>
          </p:txBody>
        </p:sp>
      </p:grpSp>
      <p:sp>
        <p:nvSpPr>
          <p:cNvPr id="28" name="Freeform 27">
            <a:extLst>
              <a:ext uri="{FF2B5EF4-FFF2-40B4-BE49-F238E27FC236}">
                <a16:creationId xmlns:a16="http://schemas.microsoft.com/office/drawing/2014/main" id="{20AE954A-276C-D8F6-4CE3-D54DD975DE41}"/>
              </a:ext>
            </a:extLst>
          </p:cNvPr>
          <p:cNvSpPr/>
          <p:nvPr/>
        </p:nvSpPr>
        <p:spPr>
          <a:xfrm>
            <a:off x="1193800" y="2311400"/>
            <a:ext cx="7137400" cy="2413000"/>
          </a:xfrm>
          <a:custGeom>
            <a:avLst/>
            <a:gdLst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20333 w 7146445"/>
              <a:gd name="connsiteY2" fmla="*/ 1068264 h 2439864"/>
              <a:gd name="connsiteX3" fmla="*/ 3056467 w 7146445"/>
              <a:gd name="connsiteY3" fmla="*/ 1677864 h 2439864"/>
              <a:gd name="connsiteX4" fmla="*/ 4495800 w 7146445"/>
              <a:gd name="connsiteY4" fmla="*/ 2024997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495800 w 7146445"/>
              <a:gd name="connsiteY4" fmla="*/ 2024997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04266 w 7146445"/>
              <a:gd name="connsiteY4" fmla="*/ 2041930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04266 w 7146445"/>
              <a:gd name="connsiteY4" fmla="*/ 2041930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04266 w 7146445"/>
              <a:gd name="connsiteY4" fmla="*/ 2041930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21200 w 7146445"/>
              <a:gd name="connsiteY4" fmla="*/ 2084264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21200 w 7146445"/>
              <a:gd name="connsiteY4" fmla="*/ 2084264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2288"/>
              <a:gd name="connsiteY0" fmla="*/ 2439864 h 2439864"/>
              <a:gd name="connsiteX1" fmla="*/ 457200 w 7142288"/>
              <a:gd name="connsiteY1" fmla="*/ 1220664 h 2439864"/>
              <a:gd name="connsiteX2" fmla="*/ 1811866 w 7142288"/>
              <a:gd name="connsiteY2" fmla="*/ 1093664 h 2439864"/>
              <a:gd name="connsiteX3" fmla="*/ 3056467 w 7142288"/>
              <a:gd name="connsiteY3" fmla="*/ 1677864 h 2439864"/>
              <a:gd name="connsiteX4" fmla="*/ 4521200 w 7142288"/>
              <a:gd name="connsiteY4" fmla="*/ 2084264 h 2439864"/>
              <a:gd name="connsiteX5" fmla="*/ 6036733 w 7142288"/>
              <a:gd name="connsiteY5" fmla="*/ 1262997 h 2439864"/>
              <a:gd name="connsiteX6" fmla="*/ 6536267 w 7142288"/>
              <a:gd name="connsiteY6" fmla="*/ 602597 h 2439864"/>
              <a:gd name="connsiteX7" fmla="*/ 6985000 w 7142288"/>
              <a:gd name="connsiteY7" fmla="*/ 366833 h 2439864"/>
              <a:gd name="connsiteX8" fmla="*/ 7137400 w 7142288"/>
              <a:gd name="connsiteY8" fmla="*/ 26864 h 2439864"/>
              <a:gd name="connsiteX9" fmla="*/ 7137400 w 7142288"/>
              <a:gd name="connsiteY9" fmla="*/ 52264 h 2439864"/>
              <a:gd name="connsiteX0" fmla="*/ 0 w 7137400"/>
              <a:gd name="connsiteY0" fmla="*/ 2413000 h 2413000"/>
              <a:gd name="connsiteX1" fmla="*/ 457200 w 7137400"/>
              <a:gd name="connsiteY1" fmla="*/ 1193800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496111 w 7137400"/>
              <a:gd name="connsiteY1" fmla="*/ 1381868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496111 w 7137400"/>
              <a:gd name="connsiteY1" fmla="*/ 1381868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431260 w 7137400"/>
              <a:gd name="connsiteY1" fmla="*/ 1239195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99873 w 7137400"/>
              <a:gd name="connsiteY1" fmla="*/ 1569936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5997168 w 7137400"/>
              <a:gd name="connsiteY5" fmla="*/ 1209756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5997168 w 7137400"/>
              <a:gd name="connsiteY5" fmla="*/ 1209756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37400" h="2413000">
                <a:moveTo>
                  <a:pt x="0" y="2413000"/>
                </a:moveTo>
                <a:cubicBezTo>
                  <a:pt x="76905" y="1917700"/>
                  <a:pt x="246014" y="1593264"/>
                  <a:pt x="547992" y="1368897"/>
                </a:cubicBezTo>
                <a:cubicBezTo>
                  <a:pt x="849970" y="1144530"/>
                  <a:pt x="1380816" y="1069503"/>
                  <a:pt x="1811866" y="1066800"/>
                </a:cubicBezTo>
                <a:cubicBezTo>
                  <a:pt x="2242916" y="1064097"/>
                  <a:pt x="2617881" y="1356198"/>
                  <a:pt x="3056467" y="1547238"/>
                </a:cubicBezTo>
                <a:cubicBezTo>
                  <a:pt x="3495053" y="1738278"/>
                  <a:pt x="4026687" y="2060893"/>
                  <a:pt x="4521200" y="2057400"/>
                </a:cubicBezTo>
                <a:cubicBezTo>
                  <a:pt x="5015713" y="2053907"/>
                  <a:pt x="5676955" y="1527039"/>
                  <a:pt x="5997168" y="1209756"/>
                </a:cubicBezTo>
                <a:cubicBezTo>
                  <a:pt x="6317381" y="892473"/>
                  <a:pt x="6371628" y="720698"/>
                  <a:pt x="6536267" y="575733"/>
                </a:cubicBezTo>
                <a:cubicBezTo>
                  <a:pt x="6700906" y="430769"/>
                  <a:pt x="6884811" y="435924"/>
                  <a:pt x="6985000" y="339969"/>
                </a:cubicBezTo>
                <a:cubicBezTo>
                  <a:pt x="7085189" y="244014"/>
                  <a:pt x="7128933" y="55033"/>
                  <a:pt x="7137400" y="0"/>
                </a:cubicBezTo>
              </a:path>
            </a:pathLst>
          </a:custGeom>
          <a:noFill/>
          <a:ln w="34925" cap="sq">
            <a:solidFill>
              <a:srgbClr val="0B4A37"/>
            </a:solidFill>
            <a:prstDash val="dash"/>
            <a:miter lim="800000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E1126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3A9AEEB-2C99-5E5C-11E0-64A005387732}"/>
              </a:ext>
            </a:extLst>
          </p:cNvPr>
          <p:cNvGrpSpPr/>
          <p:nvPr/>
        </p:nvGrpSpPr>
        <p:grpSpPr>
          <a:xfrm>
            <a:off x="1209686" y="4026487"/>
            <a:ext cx="243873" cy="318924"/>
            <a:chOff x="1738154" y="2999383"/>
            <a:chExt cx="243873" cy="31892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5594947-9D8F-884C-900D-54B2A734BE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E89B5E8-B6C4-E14B-EC8B-2B5207589C8E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7D080B3-6281-4C80-8650-EEADC52ED57D}"/>
              </a:ext>
            </a:extLst>
          </p:cNvPr>
          <p:cNvGrpSpPr/>
          <p:nvPr/>
        </p:nvGrpSpPr>
        <p:grpSpPr>
          <a:xfrm>
            <a:off x="1883433" y="3347021"/>
            <a:ext cx="243873" cy="318924"/>
            <a:chOff x="1738154" y="2999383"/>
            <a:chExt cx="243873" cy="318924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0EA6D83-1B30-81AB-BA14-EAAC63FFD7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B42688D-422A-620D-4220-BEC08570D5EB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C6AB5DC-F0D6-81C2-F514-6FC6CAAF9D9F}"/>
              </a:ext>
            </a:extLst>
          </p:cNvPr>
          <p:cNvGrpSpPr/>
          <p:nvPr/>
        </p:nvGrpSpPr>
        <p:grpSpPr>
          <a:xfrm>
            <a:off x="2882956" y="3152237"/>
            <a:ext cx="243873" cy="318924"/>
            <a:chOff x="1738154" y="2999383"/>
            <a:chExt cx="243873" cy="318924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61C9BB4-D9C0-053A-625A-406FB56A19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2D14586-1717-6A38-BA3E-3A32E81B75F0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75486E5-4672-704A-A9B5-B511B2045EC7}"/>
              </a:ext>
            </a:extLst>
          </p:cNvPr>
          <p:cNvGrpSpPr/>
          <p:nvPr/>
        </p:nvGrpSpPr>
        <p:grpSpPr>
          <a:xfrm>
            <a:off x="3793288" y="3517900"/>
            <a:ext cx="243873" cy="318924"/>
            <a:chOff x="1738154" y="2999383"/>
            <a:chExt cx="243873" cy="318924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A11041E-8ADC-BA6C-BCCC-D6F142A364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FF520A6-0D4B-1260-B9E2-A89D89ECE225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ACEDFC8-8042-E8D2-501C-E712FD63EE7C}"/>
              </a:ext>
            </a:extLst>
          </p:cNvPr>
          <p:cNvGrpSpPr/>
          <p:nvPr/>
        </p:nvGrpSpPr>
        <p:grpSpPr>
          <a:xfrm>
            <a:off x="4675308" y="3934632"/>
            <a:ext cx="243873" cy="318924"/>
            <a:chOff x="1738154" y="2999383"/>
            <a:chExt cx="243873" cy="318924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CBCEDDC-D576-260F-B48E-C76ACD148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CC4242C-BFE9-3A01-A845-A89D986BEB44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2AAE0C0-5E55-DFC6-86E0-990670DEE290}"/>
              </a:ext>
            </a:extLst>
          </p:cNvPr>
          <p:cNvGrpSpPr/>
          <p:nvPr/>
        </p:nvGrpSpPr>
        <p:grpSpPr>
          <a:xfrm>
            <a:off x="5606998" y="4166455"/>
            <a:ext cx="243873" cy="318924"/>
            <a:chOff x="1738154" y="2999383"/>
            <a:chExt cx="243873" cy="318924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A47E3229-4BF0-BB13-590C-96B2C25BFF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D666A17-2C15-5D59-E4B3-13B49FF53961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D7658EE-A74E-A24B-B4A4-89949A8B0341}"/>
              </a:ext>
            </a:extLst>
          </p:cNvPr>
          <p:cNvGrpSpPr/>
          <p:nvPr/>
        </p:nvGrpSpPr>
        <p:grpSpPr>
          <a:xfrm>
            <a:off x="6499988" y="3832667"/>
            <a:ext cx="243873" cy="318924"/>
            <a:chOff x="1738154" y="2999383"/>
            <a:chExt cx="243873" cy="318924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8ED0A61-F2BC-91BE-A0AE-416006E732F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95BBF76-BF0B-088E-713D-84F26251CB70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34A7C10-5E45-5A78-2358-EE88776D19EF}"/>
              </a:ext>
            </a:extLst>
          </p:cNvPr>
          <p:cNvGrpSpPr/>
          <p:nvPr/>
        </p:nvGrpSpPr>
        <p:grpSpPr>
          <a:xfrm>
            <a:off x="7226451" y="3175062"/>
            <a:ext cx="243873" cy="318924"/>
            <a:chOff x="1738154" y="2999383"/>
            <a:chExt cx="243873" cy="318924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111B9B7-38D0-C48C-E010-07F5132375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0F2FF01-6C36-EC7E-D93B-05B0ACD95E47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D43090C-36F9-BE03-B56C-3F7B7C41CB32}"/>
              </a:ext>
            </a:extLst>
          </p:cNvPr>
          <p:cNvGrpSpPr/>
          <p:nvPr/>
        </p:nvGrpSpPr>
        <p:grpSpPr>
          <a:xfrm>
            <a:off x="7941709" y="2539577"/>
            <a:ext cx="243873" cy="318924"/>
            <a:chOff x="1738154" y="2999383"/>
            <a:chExt cx="243873" cy="318924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1963FD7-85D0-4C09-2057-A5465E84D0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B292525-D606-931A-FB40-8C7F8408EA96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sp>
        <p:nvSpPr>
          <p:cNvPr id="91" name="Title 1">
            <a:extLst>
              <a:ext uri="{FF2B5EF4-FFF2-40B4-BE49-F238E27FC236}">
                <a16:creationId xmlns:a16="http://schemas.microsoft.com/office/drawing/2014/main" id="{DB061401-1767-0E81-4F7F-FBC796DEDB0E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Stable Cycling</a:t>
            </a:r>
          </a:p>
        </p:txBody>
      </p:sp>
    </p:spTree>
    <p:extLst>
      <p:ext uri="{BB962C8B-B14F-4D97-AF65-F5344CB8AC3E}">
        <p14:creationId xmlns:p14="http://schemas.microsoft.com/office/powerpoint/2010/main" val="1417487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CB90D9-3D9D-D3BE-F718-CFDE7440F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088" y="1678935"/>
            <a:ext cx="973929" cy="2697341"/>
          </a:xfrm>
          <a:prstGeom prst="rect">
            <a:avLst/>
          </a:prstGeom>
        </p:spPr>
      </p:pic>
      <p:sp>
        <p:nvSpPr>
          <p:cNvPr id="43" name="TextBox 43"/>
          <p:cNvSpPr txBox="1"/>
          <p:nvPr/>
        </p:nvSpPr>
        <p:spPr>
          <a:xfrm>
            <a:off x="9468557" y="1248787"/>
            <a:ext cx="2489489" cy="3998715"/>
          </a:xfrm>
          <a:prstGeom prst="rect">
            <a:avLst/>
          </a:prstGeom>
        </p:spPr>
        <p:txBody>
          <a:bodyPr lIns="37994" tIns="37994" rIns="37994" bIns="37994" rtlCol="0" anchor="ctr"/>
          <a:lstStyle/>
          <a:p>
            <a:pPr algn="ctr">
              <a:lnSpc>
                <a:spcPts val="2240"/>
              </a:lnSpc>
            </a:pPr>
            <a:endParaRPr sz="1200"/>
          </a:p>
        </p:txBody>
      </p:sp>
      <p:sp>
        <p:nvSpPr>
          <p:cNvPr id="45" name="AutoShape 45"/>
          <p:cNvSpPr/>
          <p:nvPr/>
        </p:nvSpPr>
        <p:spPr>
          <a:xfrm>
            <a:off x="3373460" y="3429000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46" name="AutoShape 46"/>
          <p:cNvSpPr/>
          <p:nvPr/>
        </p:nvSpPr>
        <p:spPr>
          <a:xfrm>
            <a:off x="7739247" y="3421948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556FA4CE-5E91-6DDD-385C-C0FE3A5CA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13</a:t>
            </a:fld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9B943EE-14ED-B371-6B06-5B7D4CB6D776}"/>
              </a:ext>
            </a:extLst>
          </p:cNvPr>
          <p:cNvGrpSpPr/>
          <p:nvPr/>
        </p:nvGrpSpPr>
        <p:grpSpPr>
          <a:xfrm>
            <a:off x="490231" y="4210176"/>
            <a:ext cx="2643283" cy="1314314"/>
            <a:chOff x="623567" y="4500724"/>
            <a:chExt cx="2643283" cy="1314314"/>
          </a:xfrm>
        </p:grpSpPr>
        <p:sp>
          <p:nvSpPr>
            <p:cNvPr id="56" name="TextBox 56"/>
            <p:cNvSpPr txBox="1"/>
            <p:nvPr/>
          </p:nvSpPr>
          <p:spPr>
            <a:xfrm>
              <a:off x="623567" y="5023895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003D50"/>
                  </a:solidFill>
                  <a:latin typeface="Georgia" panose="02040502050405020303" pitchFamily="18" charset="0"/>
                </a:rPr>
                <a:t>1</a:t>
              </a:r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1186147" y="5463147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385D99"/>
                  </a:solidFill>
                  <a:latin typeface="Georgia" panose="02040502050405020303" pitchFamily="18" charset="0"/>
                </a:rPr>
                <a:t>2</a:t>
              </a:r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2544987" y="5463147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3397A7"/>
                  </a:solidFill>
                  <a:latin typeface="Georgia" panose="02040502050405020303" pitchFamily="18" charset="0"/>
                </a:rPr>
                <a:t>3</a:t>
              </a:r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3110413" y="5023895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9FD4C1"/>
                  </a:solidFill>
                  <a:latin typeface="Georgia" panose="02040502050405020303" pitchFamily="18" charset="0"/>
                </a:rPr>
                <a:t>4</a:t>
              </a:r>
            </a:p>
          </p:txBody>
        </p:sp>
        <p:sp>
          <p:nvSpPr>
            <p:cNvPr id="33" name="Lightning Bolt 32">
              <a:extLst>
                <a:ext uri="{FF2B5EF4-FFF2-40B4-BE49-F238E27FC236}">
                  <a16:creationId xmlns:a16="http://schemas.microsoft.com/office/drawing/2014/main" id="{AEB5AC41-783E-E9A3-8E14-B751E45245C2}"/>
                </a:ext>
              </a:extLst>
            </p:cNvPr>
            <p:cNvSpPr>
              <a:spLocks noChangeAspect="1"/>
            </p:cNvSpPr>
            <p:nvPr/>
          </p:nvSpPr>
          <p:spPr>
            <a:xfrm rot="16848221">
              <a:off x="653826" y="4645100"/>
              <a:ext cx="973538" cy="684785"/>
            </a:xfrm>
            <a:prstGeom prst="lightningBolt">
              <a:avLst/>
            </a:prstGeom>
            <a:solidFill>
              <a:srgbClr val="003D50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latin typeface="Georgia" panose="02040502050405020303" pitchFamily="18" charset="0"/>
              </a:endParaRPr>
            </a:p>
          </p:txBody>
        </p:sp>
        <p:sp>
          <p:nvSpPr>
            <p:cNvPr id="34" name="Lightning Bolt 33">
              <a:extLst>
                <a:ext uri="{FF2B5EF4-FFF2-40B4-BE49-F238E27FC236}">
                  <a16:creationId xmlns:a16="http://schemas.microsoft.com/office/drawing/2014/main" id="{FC5C5A8B-9ED6-C8CB-96FD-E2529845A5F8}"/>
                </a:ext>
              </a:extLst>
            </p:cNvPr>
            <p:cNvSpPr>
              <a:spLocks noChangeAspect="1"/>
            </p:cNvSpPr>
            <p:nvPr/>
          </p:nvSpPr>
          <p:spPr>
            <a:xfrm rot="15312461">
              <a:off x="1074401" y="4892818"/>
              <a:ext cx="979200" cy="688768"/>
            </a:xfrm>
            <a:prstGeom prst="lightningBolt">
              <a:avLst/>
            </a:prstGeom>
            <a:solidFill>
              <a:srgbClr val="385D9B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solidFill>
                  <a:srgbClr val="385D9B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39" name="Lightning Bolt 38">
              <a:extLst>
                <a:ext uri="{FF2B5EF4-FFF2-40B4-BE49-F238E27FC236}">
                  <a16:creationId xmlns:a16="http://schemas.microsoft.com/office/drawing/2014/main" id="{6E27B25C-AC3F-918C-26CE-5C0A5F2C439C}"/>
                </a:ext>
              </a:extLst>
            </p:cNvPr>
            <p:cNvSpPr>
              <a:spLocks noChangeAspect="1"/>
            </p:cNvSpPr>
            <p:nvPr/>
          </p:nvSpPr>
          <p:spPr>
            <a:xfrm rot="6287539" flipH="1">
              <a:off x="1833970" y="4892816"/>
              <a:ext cx="979200" cy="688768"/>
            </a:xfrm>
            <a:prstGeom prst="lightningBolt">
              <a:avLst/>
            </a:prstGeom>
            <a:solidFill>
              <a:srgbClr val="3197A7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solidFill>
                  <a:srgbClr val="385D9B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40" name="Lightning Bolt 39">
              <a:extLst>
                <a:ext uri="{FF2B5EF4-FFF2-40B4-BE49-F238E27FC236}">
                  <a16:creationId xmlns:a16="http://schemas.microsoft.com/office/drawing/2014/main" id="{4030BE0E-EC1B-5A91-7F40-919D2DAF5340}"/>
                </a:ext>
              </a:extLst>
            </p:cNvPr>
            <p:cNvSpPr>
              <a:spLocks noChangeAspect="1"/>
            </p:cNvSpPr>
            <p:nvPr/>
          </p:nvSpPr>
          <p:spPr>
            <a:xfrm rot="4751779" flipH="1">
              <a:off x="2260207" y="4645101"/>
              <a:ext cx="973538" cy="684785"/>
            </a:xfrm>
            <a:prstGeom prst="lightningBolt">
              <a:avLst/>
            </a:prstGeom>
            <a:solidFill>
              <a:srgbClr val="9FD4C2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latin typeface="Georgia" panose="02040502050405020303" pitchFamily="18" charset="0"/>
              </a:endParaRPr>
            </a:p>
          </p:txBody>
        </p:sp>
      </p:grpSp>
      <p:pic>
        <p:nvPicPr>
          <p:cNvPr id="74" name="Picture 73">
            <a:extLst>
              <a:ext uri="{FF2B5EF4-FFF2-40B4-BE49-F238E27FC236}">
                <a16:creationId xmlns:a16="http://schemas.microsoft.com/office/drawing/2014/main" id="{0DF8ACA5-3505-C1C1-97E1-BE6CE4CEE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1305" y="1119382"/>
            <a:ext cx="3277912" cy="4614292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BD4671A1-45FE-8A26-93CB-86D568CB5AC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</a:t>
            </a:r>
            <a:r>
              <a:rPr lang="en-CA" sz="1050" dirty="0"/>
              <a:t>, 2020. Biochimica et Biophysica Acta		Zaharieva &amp; Dau, 2019. Frontiers in Plant Science		Schuback </a:t>
            </a:r>
            <a:r>
              <a:rPr lang="en-CA" sz="1050" i="1" dirty="0"/>
              <a:t>et al</a:t>
            </a:r>
            <a:r>
              <a:rPr lang="en-CA" sz="1050" dirty="0"/>
              <a:t>, 2021. Frontiers in Marine Science 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71ECCA3-F50F-F27C-DE1E-B28AF10B3575}"/>
              </a:ext>
            </a:extLst>
          </p:cNvPr>
          <p:cNvGrpSpPr>
            <a:grpSpLocks noChangeAspect="1"/>
          </p:cNvGrpSpPr>
          <p:nvPr/>
        </p:nvGrpSpPr>
        <p:grpSpPr>
          <a:xfrm>
            <a:off x="3946100" y="1397028"/>
            <a:ext cx="4293009" cy="4069460"/>
            <a:chOff x="3470393" y="1445892"/>
            <a:chExt cx="2322854" cy="2201897"/>
          </a:xfrm>
        </p:grpSpPr>
        <p:sp>
          <p:nvSpPr>
            <p:cNvPr id="80" name="Arc 79">
              <a:extLst>
                <a:ext uri="{FF2B5EF4-FFF2-40B4-BE49-F238E27FC236}">
                  <a16:creationId xmlns:a16="http://schemas.microsoft.com/office/drawing/2014/main" id="{9AC11992-51B5-5185-AAED-317ED88055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5533"/>
              <a:ext cx="1152000" cy="1152000"/>
            </a:xfrm>
            <a:prstGeom prst="arc">
              <a:avLst>
                <a:gd name="adj1" fmla="val 10791274"/>
                <a:gd name="adj2" fmla="val 16207716"/>
              </a:avLst>
            </a:prstGeom>
            <a:ln w="44450" cap="rnd">
              <a:solidFill>
                <a:srgbClr val="003D5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1" name="Arc 80">
              <a:extLst>
                <a:ext uri="{FF2B5EF4-FFF2-40B4-BE49-F238E27FC236}">
                  <a16:creationId xmlns:a16="http://schemas.microsoft.com/office/drawing/2014/main" id="{AD0D8C6C-488C-ED3A-EB3D-7488C44860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6411"/>
              <a:ext cx="1152000" cy="1152000"/>
            </a:xfrm>
            <a:prstGeom prst="arc">
              <a:avLst>
                <a:gd name="adj1" fmla="val 16314848"/>
                <a:gd name="adj2" fmla="val 21562203"/>
              </a:avLst>
            </a:prstGeom>
            <a:ln w="44450" cap="rnd">
              <a:solidFill>
                <a:srgbClr val="385D9A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9803793C-6485-08B4-4A6B-4AB59C374D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883"/>
              <a:ext cx="1152000" cy="1152000"/>
            </a:xfrm>
            <a:prstGeom prst="arc">
              <a:avLst>
                <a:gd name="adj1" fmla="val 33452"/>
                <a:gd name="adj2" fmla="val 5364614"/>
              </a:avLst>
            </a:prstGeom>
            <a:ln w="44450" cap="rnd">
              <a:solidFill>
                <a:srgbClr val="3197A7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3" name="Text Box 4">
              <a:extLst>
                <a:ext uri="{FF2B5EF4-FFF2-40B4-BE49-F238E27FC236}">
                  <a16:creationId xmlns:a16="http://schemas.microsoft.com/office/drawing/2014/main" id="{08C5431B-7988-C331-5769-F2BCFC0FA592}"/>
                </a:ext>
              </a:extLst>
            </p:cNvPr>
            <p:cNvSpPr txBox="1"/>
            <p:nvPr/>
          </p:nvSpPr>
          <p:spPr>
            <a:xfrm>
              <a:off x="4045355" y="2419885"/>
              <a:ext cx="1204852" cy="3281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sz="24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sz="24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4" name="Text Box 4">
              <a:extLst>
                <a:ext uri="{FF2B5EF4-FFF2-40B4-BE49-F238E27FC236}">
                  <a16:creationId xmlns:a16="http://schemas.microsoft.com/office/drawing/2014/main" id="{D18AAD14-FBD5-83B4-959A-4FDFB8BA4673}"/>
                </a:ext>
              </a:extLst>
            </p:cNvPr>
            <p:cNvSpPr txBox="1"/>
            <p:nvPr/>
          </p:nvSpPr>
          <p:spPr>
            <a:xfrm>
              <a:off x="4970875" y="3033217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5" name="Arc 84">
              <a:extLst>
                <a:ext uri="{FF2B5EF4-FFF2-40B4-BE49-F238E27FC236}">
                  <a16:creationId xmlns:a16="http://schemas.microsoft.com/office/drawing/2014/main" id="{316A2C1E-3007-7595-77A4-C9C943E131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101"/>
              <a:ext cx="1152000" cy="1152000"/>
            </a:xfrm>
            <a:prstGeom prst="arc">
              <a:avLst>
                <a:gd name="adj1" fmla="val 5476852"/>
                <a:gd name="adj2" fmla="val 10722687"/>
              </a:avLst>
            </a:prstGeom>
            <a:ln w="44450" cap="rnd">
              <a:solidFill>
                <a:srgbClr val="9FD4C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497AAA6E-B3F9-48F8-AFE1-AAAD471BA891}"/>
                </a:ext>
              </a:extLst>
            </p:cNvPr>
            <p:cNvSpPr/>
            <p:nvPr/>
          </p:nvSpPr>
          <p:spPr>
            <a:xfrm rot="2199008">
              <a:off x="3470393" y="1687856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013D5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87" name="Text Box 4">
              <a:extLst>
                <a:ext uri="{FF2B5EF4-FFF2-40B4-BE49-F238E27FC236}">
                  <a16:creationId xmlns:a16="http://schemas.microsoft.com/office/drawing/2014/main" id="{D5B3C205-7D7B-3735-7C46-69014AB1FD4B}"/>
                </a:ext>
              </a:extLst>
            </p:cNvPr>
            <p:cNvSpPr txBox="1"/>
            <p:nvPr/>
          </p:nvSpPr>
          <p:spPr>
            <a:xfrm>
              <a:off x="3781543" y="2748949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Text Box 4">
              <a:extLst>
                <a:ext uri="{FF2B5EF4-FFF2-40B4-BE49-F238E27FC236}">
                  <a16:creationId xmlns:a16="http://schemas.microsoft.com/office/drawing/2014/main" id="{E02EC79E-BACC-6A73-78C6-DF99CDB03FE1}"/>
                </a:ext>
              </a:extLst>
            </p:cNvPr>
            <p:cNvSpPr txBox="1"/>
            <p:nvPr/>
          </p:nvSpPr>
          <p:spPr>
            <a:xfrm>
              <a:off x="4068587" y="174255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9" name="Text Box 4">
              <a:extLst>
                <a:ext uri="{FF2B5EF4-FFF2-40B4-BE49-F238E27FC236}">
                  <a16:creationId xmlns:a16="http://schemas.microsoft.com/office/drawing/2014/main" id="{5CC859CF-7B1B-BF04-F65C-1D9D681E3439}"/>
                </a:ext>
              </a:extLst>
            </p:cNvPr>
            <p:cNvSpPr txBox="1"/>
            <p:nvPr/>
          </p:nvSpPr>
          <p:spPr>
            <a:xfrm>
              <a:off x="5209528" y="198728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90" name="Arc 89">
              <a:extLst>
                <a:ext uri="{FF2B5EF4-FFF2-40B4-BE49-F238E27FC236}">
                  <a16:creationId xmlns:a16="http://schemas.microsoft.com/office/drawing/2014/main" id="{A6B3A916-9F8A-8507-F332-5FD65D4A7EA1}"/>
                </a:ext>
              </a:extLst>
            </p:cNvPr>
            <p:cNvSpPr/>
            <p:nvPr/>
          </p:nvSpPr>
          <p:spPr>
            <a:xfrm rot="7781927">
              <a:off x="4873018" y="1502015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385D9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91" name="Arc 90">
              <a:extLst>
                <a:ext uri="{FF2B5EF4-FFF2-40B4-BE49-F238E27FC236}">
                  <a16:creationId xmlns:a16="http://schemas.microsoft.com/office/drawing/2014/main" id="{ADB84654-D8ED-4658-244F-B4AE9482974B}"/>
                </a:ext>
              </a:extLst>
            </p:cNvPr>
            <p:cNvSpPr/>
            <p:nvPr/>
          </p:nvSpPr>
          <p:spPr>
            <a:xfrm rot="12932084">
              <a:off x="5041043" y="2762597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3197A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92" name="Arc 91">
              <a:extLst>
                <a:ext uri="{FF2B5EF4-FFF2-40B4-BE49-F238E27FC236}">
                  <a16:creationId xmlns:a16="http://schemas.microsoft.com/office/drawing/2014/main" id="{2F4C4150-1CC0-AE11-95F8-D14121EF92A1}"/>
                </a:ext>
              </a:extLst>
            </p:cNvPr>
            <p:cNvSpPr/>
            <p:nvPr/>
          </p:nvSpPr>
          <p:spPr>
            <a:xfrm rot="18656571">
              <a:off x="3643564" y="2951708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9FD4C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E410F8C4-4430-00D2-7C19-3FD7DDD5308D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St-ChlF Approach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72AA60-6C37-0D07-F37D-B64C850D7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2C4644-709F-BC4B-A027-D3115A482E1B}"/>
              </a:ext>
            </a:extLst>
          </p:cNvPr>
          <p:cNvSpPr txBox="1"/>
          <p:nvPr/>
        </p:nvSpPr>
        <p:spPr>
          <a:xfrm>
            <a:off x="759169" y="517649"/>
            <a:ext cx="518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Palatino" pitchFamily="2" charset="77"/>
                <a:ea typeface="Palatino" pitchFamily="2" charset="77"/>
              </a:rPr>
              <a:t>High Light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891F8C-177E-13E7-233E-5E42743CC347}"/>
              </a:ext>
            </a:extLst>
          </p:cNvPr>
          <p:cNvSpPr txBox="1"/>
          <p:nvPr/>
        </p:nvSpPr>
        <p:spPr>
          <a:xfrm>
            <a:off x="6247560" y="511586"/>
            <a:ext cx="518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Palatino" pitchFamily="2" charset="77"/>
                <a:ea typeface="Palatino" pitchFamily="2" charset="77"/>
              </a:rPr>
              <a:t>Low Light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ECB51C9-54DB-672F-E0D7-453091585BDA}"/>
              </a:ext>
            </a:extLst>
          </p:cNvPr>
          <p:cNvGrpSpPr>
            <a:grpSpLocks noChangeAspect="1"/>
          </p:cNvGrpSpPr>
          <p:nvPr/>
        </p:nvGrpSpPr>
        <p:grpSpPr>
          <a:xfrm>
            <a:off x="1630502" y="1444751"/>
            <a:ext cx="3438934" cy="4320000"/>
            <a:chOff x="1886123" y="2006147"/>
            <a:chExt cx="3028741" cy="3804714"/>
          </a:xfrm>
        </p:grpSpPr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5F6252CE-5577-E38A-CEFF-9BFC9D98D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36389" y="2006147"/>
              <a:ext cx="973929" cy="2697341"/>
            </a:xfrm>
            <a:prstGeom prst="rect">
              <a:avLst/>
            </a:prstGeom>
          </p:spPr>
        </p:pic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042548E0-55C0-099D-29DA-D7BD04BF9CF7}"/>
                </a:ext>
              </a:extLst>
            </p:cNvPr>
            <p:cNvGrpSpPr/>
            <p:nvPr/>
          </p:nvGrpSpPr>
          <p:grpSpPr>
            <a:xfrm>
              <a:off x="1886123" y="3713079"/>
              <a:ext cx="3028741" cy="2097782"/>
              <a:chOff x="1530188" y="3895022"/>
              <a:chExt cx="3028741" cy="2097782"/>
            </a:xfrm>
          </p:grpSpPr>
          <p:sp>
            <p:nvSpPr>
              <p:cNvPr id="15" name="Lightning Bolt 14">
                <a:extLst>
                  <a:ext uri="{FF2B5EF4-FFF2-40B4-BE49-F238E27FC236}">
                    <a16:creationId xmlns:a16="http://schemas.microsoft.com/office/drawing/2014/main" id="{C40E6258-A38C-B030-213B-F9EEF398448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6200000">
                <a:off x="1997475" y="4986875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19" name="Lightning Bolt 18">
                <a:extLst>
                  <a:ext uri="{FF2B5EF4-FFF2-40B4-BE49-F238E27FC236}">
                    <a16:creationId xmlns:a16="http://schemas.microsoft.com/office/drawing/2014/main" id="{A80798E0-768B-9C1F-7048-09BBE14CE94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7432885">
                <a:off x="1773499" y="4780996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0" name="Lightning Bolt 19">
                <a:extLst>
                  <a:ext uri="{FF2B5EF4-FFF2-40B4-BE49-F238E27FC236}">
                    <a16:creationId xmlns:a16="http://schemas.microsoft.com/office/drawing/2014/main" id="{217C8A22-0A26-1ADD-A7A5-6BC6DCECCC4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4974638">
                <a:off x="2306003" y="5116646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1" name="Lightning Bolt 20">
                <a:extLst>
                  <a:ext uri="{FF2B5EF4-FFF2-40B4-BE49-F238E27FC236}">
                    <a16:creationId xmlns:a16="http://schemas.microsoft.com/office/drawing/2014/main" id="{E73F5001-262F-83B8-1FC6-831DF0C7B3EF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1047623">
                <a:off x="3292558" y="4879493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2" name="Lightning Bolt 21">
                <a:extLst>
                  <a:ext uri="{FF2B5EF4-FFF2-40B4-BE49-F238E27FC236}">
                    <a16:creationId xmlns:a16="http://schemas.microsoft.com/office/drawing/2014/main" id="{9CE7D9A1-DBAE-66CF-DBE0-FE753983C5F3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9797635">
                <a:off x="3470877" y="4628547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6" name="Lightning Bolt 25">
                <a:extLst>
                  <a:ext uri="{FF2B5EF4-FFF2-40B4-BE49-F238E27FC236}">
                    <a16:creationId xmlns:a16="http://schemas.microsoft.com/office/drawing/2014/main" id="{095CE0A9-2A03-57E8-9B88-7FF7F6487F2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8720807">
                <a:off x="3585391" y="4347262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7" name="Lightning Bolt 26">
                <a:extLst>
                  <a:ext uri="{FF2B5EF4-FFF2-40B4-BE49-F238E27FC236}">
                    <a16:creationId xmlns:a16="http://schemas.microsoft.com/office/drawing/2014/main" id="{4588A1EA-C030-4A8C-8F44-31EA9FC8903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745922">
                <a:off x="1599254" y="4479659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9" name="Lightning Bolt 28">
                <a:extLst>
                  <a:ext uri="{FF2B5EF4-FFF2-40B4-BE49-F238E27FC236}">
                    <a16:creationId xmlns:a16="http://schemas.microsoft.com/office/drawing/2014/main" id="{D72566DD-5C34-6663-C9BA-5A01C0D072DD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3642941">
                <a:off x="2659334" y="5163642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30" name="Lightning Bolt 29">
                <a:extLst>
                  <a:ext uri="{FF2B5EF4-FFF2-40B4-BE49-F238E27FC236}">
                    <a16:creationId xmlns:a16="http://schemas.microsoft.com/office/drawing/2014/main" id="{CBEFE6D0-A5DD-8BD0-7728-D534DF955829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2433931">
                <a:off x="3002547" y="5068185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47" name="Lightning Bolt 46">
                <a:extLst>
                  <a:ext uri="{FF2B5EF4-FFF2-40B4-BE49-F238E27FC236}">
                    <a16:creationId xmlns:a16="http://schemas.microsoft.com/office/drawing/2014/main" id="{DB0FF827-0F73-7889-2F85-DD5AF38CE36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7600311">
                <a:off x="3610703" y="4039398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51" name="Lightning Bolt 50">
                <a:extLst>
                  <a:ext uri="{FF2B5EF4-FFF2-40B4-BE49-F238E27FC236}">
                    <a16:creationId xmlns:a16="http://schemas.microsoft.com/office/drawing/2014/main" id="{BB563B60-65B3-6142-E481-42CEA27C233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742667">
                <a:off x="1530188" y="4167463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</p:grp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25A691A3-8938-F14C-2A8B-F9D0A5E8BE69}"/>
              </a:ext>
            </a:extLst>
          </p:cNvPr>
          <p:cNvGrpSpPr>
            <a:grpSpLocks noChangeAspect="1"/>
          </p:cNvGrpSpPr>
          <p:nvPr/>
        </p:nvGrpSpPr>
        <p:grpSpPr>
          <a:xfrm>
            <a:off x="7350957" y="1446953"/>
            <a:ext cx="3194894" cy="4320000"/>
            <a:chOff x="7503231" y="1659609"/>
            <a:chExt cx="2815299" cy="3806728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40FD2F73-FD0E-31CE-C9AE-AE33BFA69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38740" y="1659609"/>
              <a:ext cx="973929" cy="2697341"/>
            </a:xfrm>
            <a:prstGeom prst="rect">
              <a:avLst/>
            </a:prstGeom>
          </p:spPr>
        </p:pic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898E7388-3630-C241-ECCA-524203B65B6F}"/>
                </a:ext>
              </a:extLst>
            </p:cNvPr>
            <p:cNvGrpSpPr/>
            <p:nvPr/>
          </p:nvGrpSpPr>
          <p:grpSpPr>
            <a:xfrm>
              <a:off x="7503231" y="3808816"/>
              <a:ext cx="2815299" cy="1657521"/>
              <a:chOff x="7500647" y="4332695"/>
              <a:chExt cx="2815299" cy="1657521"/>
            </a:xfrm>
          </p:grpSpPr>
          <p:sp>
            <p:nvSpPr>
              <p:cNvPr id="73" name="Lightning Bolt 72">
                <a:extLst>
                  <a:ext uri="{FF2B5EF4-FFF2-40B4-BE49-F238E27FC236}">
                    <a16:creationId xmlns:a16="http://schemas.microsoft.com/office/drawing/2014/main" id="{D2A66C3F-6CE2-513E-8CFB-5F2D09653F96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6200000">
                <a:off x="7754492" y="4984287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76" name="Lightning Bolt 75">
                <a:extLst>
                  <a:ext uri="{FF2B5EF4-FFF2-40B4-BE49-F238E27FC236}">
                    <a16:creationId xmlns:a16="http://schemas.microsoft.com/office/drawing/2014/main" id="{02AAEA52-3C87-0AFE-53DF-2BEA07A0190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1047623">
                <a:off x="9049575" y="4876905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78" name="Lightning Bolt 77">
                <a:extLst>
                  <a:ext uri="{FF2B5EF4-FFF2-40B4-BE49-F238E27FC236}">
                    <a16:creationId xmlns:a16="http://schemas.microsoft.com/office/drawing/2014/main" id="{4E02C223-C9D6-BA15-12D2-4817AE1C1506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8720807">
                <a:off x="9342408" y="4344674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79" name="Lightning Bolt 78">
                <a:extLst>
                  <a:ext uri="{FF2B5EF4-FFF2-40B4-BE49-F238E27FC236}">
                    <a16:creationId xmlns:a16="http://schemas.microsoft.com/office/drawing/2014/main" id="{531746B1-E071-8B6E-1C37-C3C7AA889422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745922">
                <a:off x="7356271" y="4477071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80" name="Lightning Bolt 79">
                <a:extLst>
                  <a:ext uri="{FF2B5EF4-FFF2-40B4-BE49-F238E27FC236}">
                    <a16:creationId xmlns:a16="http://schemas.microsoft.com/office/drawing/2014/main" id="{A5BFF952-ACBF-1943-BAE5-F3451A78CFB7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3642941">
                <a:off x="8416351" y="5161054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</p:grpSp>
      </p:grpSp>
      <p:sp>
        <p:nvSpPr>
          <p:cNvPr id="97" name="Rectangle 96">
            <a:extLst>
              <a:ext uri="{FF2B5EF4-FFF2-40B4-BE49-F238E27FC236}">
                <a16:creationId xmlns:a16="http://schemas.microsoft.com/office/drawing/2014/main" id="{52F43700-104D-7AB5-58AE-E49BDADA3656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Berman-Frank </a:t>
            </a:r>
            <a:r>
              <a:rPr lang="en-CA" sz="1050" i="1" dirty="0"/>
              <a:t>et al</a:t>
            </a:r>
            <a:r>
              <a:rPr lang="en-CA" sz="1050" dirty="0"/>
              <a:t>, 2023. Scientific Committee on Oceanic Research	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9733D0E-6B0A-9455-EDA0-B0B4533AB7E5}"/>
              </a:ext>
            </a:extLst>
          </p:cNvPr>
          <p:cNvSpPr txBox="1"/>
          <p:nvPr/>
        </p:nvSpPr>
        <p:spPr>
          <a:xfrm>
            <a:off x="1473648" y="5912538"/>
            <a:ext cx="3874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E1126"/>
                </a:solidFill>
              </a:rPr>
              <a:t>Shorter spacing between flashes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22EE783E-1376-20C2-C007-AA40448A3312}"/>
              </a:ext>
            </a:extLst>
          </p:cNvPr>
          <p:cNvSpPr txBox="1"/>
          <p:nvPr/>
        </p:nvSpPr>
        <p:spPr>
          <a:xfrm>
            <a:off x="6901311" y="5912596"/>
            <a:ext cx="3874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E1126"/>
                </a:solidFill>
              </a:rPr>
              <a:t>Longer spacing between flashes</a:t>
            </a:r>
          </a:p>
        </p:txBody>
      </p:sp>
    </p:spTree>
    <p:extLst>
      <p:ext uri="{BB962C8B-B14F-4D97-AF65-F5344CB8AC3E}">
        <p14:creationId xmlns:p14="http://schemas.microsoft.com/office/powerpoint/2010/main" val="815529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>
                <a:solidFill>
                  <a:schemeClr val="bg1"/>
                </a:solidFill>
              </a:rPr>
              <a:t>Vass, 2011. Physiologia Plantarum		Rappaport </a:t>
            </a:r>
            <a:r>
              <a:rPr lang="en-CA" sz="1050" i="1" dirty="0">
                <a:solidFill>
                  <a:schemeClr val="bg1"/>
                </a:solidFill>
              </a:rPr>
              <a:t>et al</a:t>
            </a:r>
            <a:r>
              <a:rPr lang="en-CA" sz="1050" dirty="0">
                <a:solidFill>
                  <a:schemeClr val="bg1"/>
                </a:solidFill>
              </a:rPr>
              <a:t>, 2005. Biophysical Journal</a:t>
            </a:r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7AD14257-21ED-A62F-7C68-A16719247F45}"/>
              </a:ext>
            </a:extLst>
          </p:cNvPr>
          <p:cNvSpPr txBox="1">
            <a:spLocks/>
          </p:cNvSpPr>
          <p:nvPr/>
        </p:nvSpPr>
        <p:spPr>
          <a:xfrm>
            <a:off x="501422" y="505597"/>
            <a:ext cx="4424428" cy="111184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E11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Palatino" pitchFamily="2" charset="77"/>
                <a:ea typeface="Palatino" pitchFamily="2" charset="77"/>
              </a:rPr>
              <a:t>Recombination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6946628-988B-9D86-D75C-3377879843CD}"/>
              </a:ext>
            </a:extLst>
          </p:cNvPr>
          <p:cNvGrpSpPr/>
          <p:nvPr/>
        </p:nvGrpSpPr>
        <p:grpSpPr>
          <a:xfrm>
            <a:off x="3739274" y="365125"/>
            <a:ext cx="7951304" cy="6135585"/>
            <a:chOff x="3461810" y="424970"/>
            <a:chExt cx="7951304" cy="6135585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DC5748C3-F5A0-1BEA-D651-39FEB3379DE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461810" y="424970"/>
              <a:ext cx="7951304" cy="6135585"/>
              <a:chOff x="438732" y="673192"/>
              <a:chExt cx="7142681" cy="5511615"/>
            </a:xfrm>
          </p:grpSpPr>
          <p:pic>
            <p:nvPicPr>
              <p:cNvPr id="27" name="Picture 26" descr="A green object with a black background&#10;&#10;Description automatically generated">
                <a:extLst>
                  <a:ext uri="{FF2B5EF4-FFF2-40B4-BE49-F238E27FC236}">
                    <a16:creationId xmlns:a16="http://schemas.microsoft.com/office/drawing/2014/main" id="{CE467294-A8DC-9776-D2B3-2C6A795622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1548" t="14945" r="15506" b="15666"/>
              <a:stretch/>
            </p:blipFill>
            <p:spPr>
              <a:xfrm>
                <a:off x="438732" y="673192"/>
                <a:ext cx="7142681" cy="5511615"/>
              </a:xfrm>
              <a:prstGeom prst="rect">
                <a:avLst/>
              </a:prstGeom>
            </p:spPr>
          </p:pic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5DBF5C23-6C28-3A01-A5F0-D35630AF526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4995" y="4189698"/>
                <a:ext cx="1026152" cy="1026152"/>
              </a:xfrm>
              <a:prstGeom prst="ellipse">
                <a:avLst/>
              </a:prstGeom>
              <a:noFill/>
              <a:ln w="38100">
                <a:solidFill>
                  <a:srgbClr val="0E112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rIns="36000" rtlCol="0" anchor="ctr"/>
              <a:lstStyle/>
              <a:p>
                <a:pPr algn="ctr"/>
                <a:r>
                  <a:rPr lang="en-US" sz="2000" dirty="0">
                    <a:solidFill>
                      <a:srgbClr val="0E1126"/>
                    </a:solidFill>
                  </a:rPr>
                  <a:t>RCII</a:t>
                </a: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DD915C61-B16D-A94E-67D9-DDC3331CBD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24501" y="2928461"/>
                <a:ext cx="0" cy="932866"/>
              </a:xfrm>
              <a:prstGeom prst="line">
                <a:avLst/>
              </a:prstGeom>
              <a:ln w="38100" cap="rnd">
                <a:solidFill>
                  <a:srgbClr val="0E1126"/>
                </a:solidFill>
                <a:prstDash val="solid"/>
                <a:headEnd type="arrow" w="lg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16-Point Star 31">
                <a:extLst>
                  <a:ext uri="{FF2B5EF4-FFF2-40B4-BE49-F238E27FC236}">
                    <a16:creationId xmlns:a16="http://schemas.microsoft.com/office/drawing/2014/main" id="{5CCDC868-A2A4-B913-F82C-D3611A97AC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665030" y="1542786"/>
                <a:ext cx="1166082" cy="1166082"/>
              </a:xfrm>
              <a:prstGeom prst="star16">
                <a:avLst>
                  <a:gd name="adj" fmla="val 45354"/>
                </a:avLst>
              </a:prstGeom>
              <a:noFill/>
              <a:ln w="38100">
                <a:solidFill>
                  <a:srgbClr val="0E1126"/>
                </a:solidFill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rIns="36000" rtlCol="0" anchor="ctr"/>
              <a:lstStyle/>
              <a:p>
                <a:pPr algn="ctr"/>
                <a:r>
                  <a:rPr lang="en-US" sz="2000" dirty="0">
                    <a:solidFill>
                      <a:srgbClr val="0E1126"/>
                    </a:solidFill>
                  </a:rPr>
                  <a:t>RCII</a:t>
                </a: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ED269366-6D08-4E6B-8F38-9B9D103FC716}"/>
                  </a:ext>
                </a:extLst>
              </p:cNvPr>
              <p:cNvSpPr/>
              <p:nvPr/>
            </p:nvSpPr>
            <p:spPr>
              <a:xfrm>
                <a:off x="3968623" y="2333742"/>
                <a:ext cx="1629508" cy="1107419"/>
              </a:xfrm>
              <a:custGeom>
                <a:avLst/>
                <a:gdLst>
                  <a:gd name="connsiteX0" fmla="*/ 0 w 2098966"/>
                  <a:gd name="connsiteY0" fmla="*/ 0 h 860329"/>
                  <a:gd name="connsiteX1" fmla="*/ 120140 w 2098966"/>
                  <a:gd name="connsiteY1" fmla="*/ 6675 h 860329"/>
                  <a:gd name="connsiteX2" fmla="*/ 203570 w 2098966"/>
                  <a:gd name="connsiteY2" fmla="*/ 10012 h 860329"/>
                  <a:gd name="connsiteX3" fmla="*/ 310362 w 2098966"/>
                  <a:gd name="connsiteY3" fmla="*/ 56733 h 860329"/>
                  <a:gd name="connsiteX4" fmla="*/ 350408 w 2098966"/>
                  <a:gd name="connsiteY4" fmla="*/ 140164 h 860329"/>
                  <a:gd name="connsiteX5" fmla="*/ 403804 w 2098966"/>
                  <a:gd name="connsiteY5" fmla="*/ 263641 h 860329"/>
                  <a:gd name="connsiteX6" fmla="*/ 510595 w 2098966"/>
                  <a:gd name="connsiteY6" fmla="*/ 450526 h 860329"/>
                  <a:gd name="connsiteX7" fmla="*/ 630735 w 2098966"/>
                  <a:gd name="connsiteY7" fmla="*/ 690806 h 860329"/>
                  <a:gd name="connsiteX8" fmla="*/ 800934 w 2098966"/>
                  <a:gd name="connsiteY8" fmla="*/ 804272 h 860329"/>
                  <a:gd name="connsiteX9" fmla="*/ 1024528 w 2098966"/>
                  <a:gd name="connsiteY9" fmla="*/ 857667 h 860329"/>
                  <a:gd name="connsiteX10" fmla="*/ 1258134 w 2098966"/>
                  <a:gd name="connsiteY10" fmla="*/ 847656 h 860329"/>
                  <a:gd name="connsiteX11" fmla="*/ 1521775 w 2098966"/>
                  <a:gd name="connsiteY11" fmla="*/ 807609 h 860329"/>
                  <a:gd name="connsiteX12" fmla="*/ 1785416 w 2098966"/>
                  <a:gd name="connsiteY12" fmla="*/ 767562 h 860329"/>
                  <a:gd name="connsiteX13" fmla="*/ 2072417 w 2098966"/>
                  <a:gd name="connsiteY13" fmla="*/ 717504 h 860329"/>
                  <a:gd name="connsiteX14" fmla="*/ 2069080 w 2098966"/>
                  <a:gd name="connsiteY14" fmla="*/ 717504 h 860329"/>
                  <a:gd name="connsiteX0" fmla="*/ 0 w 2098966"/>
                  <a:gd name="connsiteY0" fmla="*/ 0 h 860329"/>
                  <a:gd name="connsiteX1" fmla="*/ 120140 w 2098966"/>
                  <a:gd name="connsiteY1" fmla="*/ 6675 h 860329"/>
                  <a:gd name="connsiteX2" fmla="*/ 203570 w 2098966"/>
                  <a:gd name="connsiteY2" fmla="*/ 10012 h 860329"/>
                  <a:gd name="connsiteX3" fmla="*/ 310362 w 2098966"/>
                  <a:gd name="connsiteY3" fmla="*/ 56733 h 860329"/>
                  <a:gd name="connsiteX4" fmla="*/ 350408 w 2098966"/>
                  <a:gd name="connsiteY4" fmla="*/ 140164 h 860329"/>
                  <a:gd name="connsiteX5" fmla="*/ 403804 w 2098966"/>
                  <a:gd name="connsiteY5" fmla="*/ 263641 h 860329"/>
                  <a:gd name="connsiteX6" fmla="*/ 517270 w 2098966"/>
                  <a:gd name="connsiteY6" fmla="*/ 480561 h 860329"/>
                  <a:gd name="connsiteX7" fmla="*/ 630735 w 2098966"/>
                  <a:gd name="connsiteY7" fmla="*/ 690806 h 860329"/>
                  <a:gd name="connsiteX8" fmla="*/ 800934 w 2098966"/>
                  <a:gd name="connsiteY8" fmla="*/ 804272 h 860329"/>
                  <a:gd name="connsiteX9" fmla="*/ 1024528 w 2098966"/>
                  <a:gd name="connsiteY9" fmla="*/ 857667 h 860329"/>
                  <a:gd name="connsiteX10" fmla="*/ 1258134 w 2098966"/>
                  <a:gd name="connsiteY10" fmla="*/ 847656 h 860329"/>
                  <a:gd name="connsiteX11" fmla="*/ 1521775 w 2098966"/>
                  <a:gd name="connsiteY11" fmla="*/ 807609 h 860329"/>
                  <a:gd name="connsiteX12" fmla="*/ 1785416 w 2098966"/>
                  <a:gd name="connsiteY12" fmla="*/ 767562 h 860329"/>
                  <a:gd name="connsiteX13" fmla="*/ 2072417 w 2098966"/>
                  <a:gd name="connsiteY13" fmla="*/ 717504 h 860329"/>
                  <a:gd name="connsiteX14" fmla="*/ 2069080 w 2098966"/>
                  <a:gd name="connsiteY14" fmla="*/ 717504 h 860329"/>
                  <a:gd name="connsiteX0" fmla="*/ 0 w 2098966"/>
                  <a:gd name="connsiteY0" fmla="*/ 0 h 860329"/>
                  <a:gd name="connsiteX1" fmla="*/ 156850 w 2098966"/>
                  <a:gd name="connsiteY1" fmla="*/ 6675 h 860329"/>
                  <a:gd name="connsiteX2" fmla="*/ 203570 w 2098966"/>
                  <a:gd name="connsiteY2" fmla="*/ 10012 h 860329"/>
                  <a:gd name="connsiteX3" fmla="*/ 310362 w 2098966"/>
                  <a:gd name="connsiteY3" fmla="*/ 56733 h 860329"/>
                  <a:gd name="connsiteX4" fmla="*/ 350408 w 2098966"/>
                  <a:gd name="connsiteY4" fmla="*/ 140164 h 860329"/>
                  <a:gd name="connsiteX5" fmla="*/ 403804 w 2098966"/>
                  <a:gd name="connsiteY5" fmla="*/ 263641 h 860329"/>
                  <a:gd name="connsiteX6" fmla="*/ 517270 w 2098966"/>
                  <a:gd name="connsiteY6" fmla="*/ 480561 h 860329"/>
                  <a:gd name="connsiteX7" fmla="*/ 630735 w 2098966"/>
                  <a:gd name="connsiteY7" fmla="*/ 690806 h 860329"/>
                  <a:gd name="connsiteX8" fmla="*/ 800934 w 2098966"/>
                  <a:gd name="connsiteY8" fmla="*/ 804272 h 860329"/>
                  <a:gd name="connsiteX9" fmla="*/ 1024528 w 2098966"/>
                  <a:gd name="connsiteY9" fmla="*/ 857667 h 860329"/>
                  <a:gd name="connsiteX10" fmla="*/ 1258134 w 2098966"/>
                  <a:gd name="connsiteY10" fmla="*/ 847656 h 860329"/>
                  <a:gd name="connsiteX11" fmla="*/ 1521775 w 2098966"/>
                  <a:gd name="connsiteY11" fmla="*/ 807609 h 860329"/>
                  <a:gd name="connsiteX12" fmla="*/ 1785416 w 2098966"/>
                  <a:gd name="connsiteY12" fmla="*/ 767562 h 860329"/>
                  <a:gd name="connsiteX13" fmla="*/ 2072417 w 2098966"/>
                  <a:gd name="connsiteY13" fmla="*/ 717504 h 860329"/>
                  <a:gd name="connsiteX14" fmla="*/ 2069080 w 2098966"/>
                  <a:gd name="connsiteY14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310362 w 2098966"/>
                  <a:gd name="connsiteY2" fmla="*/ 56733 h 860329"/>
                  <a:gd name="connsiteX3" fmla="*/ 350408 w 2098966"/>
                  <a:gd name="connsiteY3" fmla="*/ 140164 h 860329"/>
                  <a:gd name="connsiteX4" fmla="*/ 403804 w 2098966"/>
                  <a:gd name="connsiteY4" fmla="*/ 263641 h 860329"/>
                  <a:gd name="connsiteX5" fmla="*/ 517270 w 2098966"/>
                  <a:gd name="connsiteY5" fmla="*/ 480561 h 860329"/>
                  <a:gd name="connsiteX6" fmla="*/ 630735 w 2098966"/>
                  <a:gd name="connsiteY6" fmla="*/ 690806 h 860329"/>
                  <a:gd name="connsiteX7" fmla="*/ 800934 w 2098966"/>
                  <a:gd name="connsiteY7" fmla="*/ 804272 h 860329"/>
                  <a:gd name="connsiteX8" fmla="*/ 1024528 w 2098966"/>
                  <a:gd name="connsiteY8" fmla="*/ 857667 h 860329"/>
                  <a:gd name="connsiteX9" fmla="*/ 1258134 w 2098966"/>
                  <a:gd name="connsiteY9" fmla="*/ 847656 h 860329"/>
                  <a:gd name="connsiteX10" fmla="*/ 1521775 w 2098966"/>
                  <a:gd name="connsiteY10" fmla="*/ 807609 h 860329"/>
                  <a:gd name="connsiteX11" fmla="*/ 1785416 w 2098966"/>
                  <a:gd name="connsiteY11" fmla="*/ 767562 h 860329"/>
                  <a:gd name="connsiteX12" fmla="*/ 2072417 w 2098966"/>
                  <a:gd name="connsiteY12" fmla="*/ 717504 h 860329"/>
                  <a:gd name="connsiteX13" fmla="*/ 2069080 w 2098966"/>
                  <a:gd name="connsiteY13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350408 w 2098966"/>
                  <a:gd name="connsiteY2" fmla="*/ 140164 h 860329"/>
                  <a:gd name="connsiteX3" fmla="*/ 403804 w 2098966"/>
                  <a:gd name="connsiteY3" fmla="*/ 263641 h 860329"/>
                  <a:gd name="connsiteX4" fmla="*/ 517270 w 2098966"/>
                  <a:gd name="connsiteY4" fmla="*/ 480561 h 860329"/>
                  <a:gd name="connsiteX5" fmla="*/ 630735 w 2098966"/>
                  <a:gd name="connsiteY5" fmla="*/ 690806 h 860329"/>
                  <a:gd name="connsiteX6" fmla="*/ 800934 w 2098966"/>
                  <a:gd name="connsiteY6" fmla="*/ 804272 h 860329"/>
                  <a:gd name="connsiteX7" fmla="*/ 1024528 w 2098966"/>
                  <a:gd name="connsiteY7" fmla="*/ 857667 h 860329"/>
                  <a:gd name="connsiteX8" fmla="*/ 1258134 w 2098966"/>
                  <a:gd name="connsiteY8" fmla="*/ 847656 h 860329"/>
                  <a:gd name="connsiteX9" fmla="*/ 1521775 w 2098966"/>
                  <a:gd name="connsiteY9" fmla="*/ 807609 h 860329"/>
                  <a:gd name="connsiteX10" fmla="*/ 1785416 w 2098966"/>
                  <a:gd name="connsiteY10" fmla="*/ 767562 h 860329"/>
                  <a:gd name="connsiteX11" fmla="*/ 2072417 w 2098966"/>
                  <a:gd name="connsiteY11" fmla="*/ 717504 h 860329"/>
                  <a:gd name="connsiteX12" fmla="*/ 2069080 w 2098966"/>
                  <a:gd name="connsiteY12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403804 w 2098966"/>
                  <a:gd name="connsiteY2" fmla="*/ 263641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403804 w 2098966"/>
                  <a:gd name="connsiteY2" fmla="*/ 263641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11098 h 871427"/>
                  <a:gd name="connsiteX1" fmla="*/ 203570 w 2098966"/>
                  <a:gd name="connsiteY1" fmla="*/ 21110 h 871427"/>
                  <a:gd name="connsiteX2" fmla="*/ 400467 w 2098966"/>
                  <a:gd name="connsiteY2" fmla="*/ 268065 h 871427"/>
                  <a:gd name="connsiteX3" fmla="*/ 517270 w 2098966"/>
                  <a:gd name="connsiteY3" fmla="*/ 491659 h 871427"/>
                  <a:gd name="connsiteX4" fmla="*/ 630735 w 2098966"/>
                  <a:gd name="connsiteY4" fmla="*/ 701904 h 871427"/>
                  <a:gd name="connsiteX5" fmla="*/ 800934 w 2098966"/>
                  <a:gd name="connsiteY5" fmla="*/ 815370 h 871427"/>
                  <a:gd name="connsiteX6" fmla="*/ 1024528 w 2098966"/>
                  <a:gd name="connsiteY6" fmla="*/ 868765 h 871427"/>
                  <a:gd name="connsiteX7" fmla="*/ 1258134 w 2098966"/>
                  <a:gd name="connsiteY7" fmla="*/ 858754 h 871427"/>
                  <a:gd name="connsiteX8" fmla="*/ 1521775 w 2098966"/>
                  <a:gd name="connsiteY8" fmla="*/ 818707 h 871427"/>
                  <a:gd name="connsiteX9" fmla="*/ 1785416 w 2098966"/>
                  <a:gd name="connsiteY9" fmla="*/ 778660 h 871427"/>
                  <a:gd name="connsiteX10" fmla="*/ 2072417 w 2098966"/>
                  <a:gd name="connsiteY10" fmla="*/ 728602 h 871427"/>
                  <a:gd name="connsiteX11" fmla="*/ 2069080 w 2098966"/>
                  <a:gd name="connsiteY11" fmla="*/ 728602 h 871427"/>
                  <a:gd name="connsiteX0" fmla="*/ 0 w 2098966"/>
                  <a:gd name="connsiteY0" fmla="*/ 327 h 860656"/>
                  <a:gd name="connsiteX1" fmla="*/ 226931 w 2098966"/>
                  <a:gd name="connsiteY1" fmla="*/ 30362 h 860656"/>
                  <a:gd name="connsiteX2" fmla="*/ 400467 w 2098966"/>
                  <a:gd name="connsiteY2" fmla="*/ 257294 h 860656"/>
                  <a:gd name="connsiteX3" fmla="*/ 517270 w 2098966"/>
                  <a:gd name="connsiteY3" fmla="*/ 480888 h 860656"/>
                  <a:gd name="connsiteX4" fmla="*/ 630735 w 2098966"/>
                  <a:gd name="connsiteY4" fmla="*/ 691133 h 860656"/>
                  <a:gd name="connsiteX5" fmla="*/ 800934 w 2098966"/>
                  <a:gd name="connsiteY5" fmla="*/ 804599 h 860656"/>
                  <a:gd name="connsiteX6" fmla="*/ 1024528 w 2098966"/>
                  <a:gd name="connsiteY6" fmla="*/ 857994 h 860656"/>
                  <a:gd name="connsiteX7" fmla="*/ 1258134 w 2098966"/>
                  <a:gd name="connsiteY7" fmla="*/ 847983 h 860656"/>
                  <a:gd name="connsiteX8" fmla="*/ 1521775 w 2098966"/>
                  <a:gd name="connsiteY8" fmla="*/ 807936 h 860656"/>
                  <a:gd name="connsiteX9" fmla="*/ 1785416 w 2098966"/>
                  <a:gd name="connsiteY9" fmla="*/ 767889 h 860656"/>
                  <a:gd name="connsiteX10" fmla="*/ 2072417 w 2098966"/>
                  <a:gd name="connsiteY10" fmla="*/ 717831 h 860656"/>
                  <a:gd name="connsiteX11" fmla="*/ 2069080 w 2098966"/>
                  <a:gd name="connsiteY11" fmla="*/ 717831 h 860656"/>
                  <a:gd name="connsiteX0" fmla="*/ 0 w 2098966"/>
                  <a:gd name="connsiteY0" fmla="*/ 0 h 860329"/>
                  <a:gd name="connsiteX1" fmla="*/ 246954 w 2098966"/>
                  <a:gd name="connsiteY1" fmla="*/ 43384 h 860329"/>
                  <a:gd name="connsiteX2" fmla="*/ 400467 w 2098966"/>
                  <a:gd name="connsiteY2" fmla="*/ 256967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0 h 860329"/>
                  <a:gd name="connsiteX1" fmla="*/ 266978 w 2098966"/>
                  <a:gd name="connsiteY1" fmla="*/ 66744 h 860329"/>
                  <a:gd name="connsiteX2" fmla="*/ 400467 w 2098966"/>
                  <a:gd name="connsiteY2" fmla="*/ 256967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0 h 860329"/>
                  <a:gd name="connsiteX1" fmla="*/ 266978 w 2098966"/>
                  <a:gd name="connsiteY1" fmla="*/ 66744 h 860329"/>
                  <a:gd name="connsiteX2" fmla="*/ 400467 w 2098966"/>
                  <a:gd name="connsiteY2" fmla="*/ 256967 h 860329"/>
                  <a:gd name="connsiteX3" fmla="*/ 507258 w 2098966"/>
                  <a:gd name="connsiteY3" fmla="*/ 497247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72417"/>
                  <a:gd name="connsiteY0" fmla="*/ 0 h 860329"/>
                  <a:gd name="connsiteX1" fmla="*/ 266978 w 2072417"/>
                  <a:gd name="connsiteY1" fmla="*/ 66744 h 860329"/>
                  <a:gd name="connsiteX2" fmla="*/ 400467 w 2072417"/>
                  <a:gd name="connsiteY2" fmla="*/ 256967 h 860329"/>
                  <a:gd name="connsiteX3" fmla="*/ 507258 w 2072417"/>
                  <a:gd name="connsiteY3" fmla="*/ 497247 h 860329"/>
                  <a:gd name="connsiteX4" fmla="*/ 630735 w 2072417"/>
                  <a:gd name="connsiteY4" fmla="*/ 690806 h 860329"/>
                  <a:gd name="connsiteX5" fmla="*/ 800934 w 2072417"/>
                  <a:gd name="connsiteY5" fmla="*/ 804272 h 860329"/>
                  <a:gd name="connsiteX6" fmla="*/ 1024528 w 2072417"/>
                  <a:gd name="connsiteY6" fmla="*/ 857667 h 860329"/>
                  <a:gd name="connsiteX7" fmla="*/ 1258134 w 2072417"/>
                  <a:gd name="connsiteY7" fmla="*/ 847656 h 860329"/>
                  <a:gd name="connsiteX8" fmla="*/ 1521775 w 2072417"/>
                  <a:gd name="connsiteY8" fmla="*/ 807609 h 860329"/>
                  <a:gd name="connsiteX9" fmla="*/ 1785416 w 2072417"/>
                  <a:gd name="connsiteY9" fmla="*/ 767562 h 860329"/>
                  <a:gd name="connsiteX10" fmla="*/ 2072417 w 2072417"/>
                  <a:gd name="connsiteY10" fmla="*/ 717504 h 860329"/>
                  <a:gd name="connsiteX0" fmla="*/ 0 w 1860449"/>
                  <a:gd name="connsiteY0" fmla="*/ 0 h 860329"/>
                  <a:gd name="connsiteX1" fmla="*/ 266978 w 1860449"/>
                  <a:gd name="connsiteY1" fmla="*/ 66744 h 860329"/>
                  <a:gd name="connsiteX2" fmla="*/ 400467 w 1860449"/>
                  <a:gd name="connsiteY2" fmla="*/ 256967 h 860329"/>
                  <a:gd name="connsiteX3" fmla="*/ 507258 w 1860449"/>
                  <a:gd name="connsiteY3" fmla="*/ 497247 h 860329"/>
                  <a:gd name="connsiteX4" fmla="*/ 630735 w 1860449"/>
                  <a:gd name="connsiteY4" fmla="*/ 690806 h 860329"/>
                  <a:gd name="connsiteX5" fmla="*/ 800934 w 1860449"/>
                  <a:gd name="connsiteY5" fmla="*/ 804272 h 860329"/>
                  <a:gd name="connsiteX6" fmla="*/ 1024528 w 1860449"/>
                  <a:gd name="connsiteY6" fmla="*/ 857667 h 860329"/>
                  <a:gd name="connsiteX7" fmla="*/ 1258134 w 1860449"/>
                  <a:gd name="connsiteY7" fmla="*/ 847656 h 860329"/>
                  <a:gd name="connsiteX8" fmla="*/ 1521775 w 1860449"/>
                  <a:gd name="connsiteY8" fmla="*/ 807609 h 860329"/>
                  <a:gd name="connsiteX9" fmla="*/ 1785416 w 1860449"/>
                  <a:gd name="connsiteY9" fmla="*/ 767562 h 860329"/>
                  <a:gd name="connsiteX10" fmla="*/ 1858980 w 1860449"/>
                  <a:gd name="connsiteY10" fmla="*/ 761333 h 860329"/>
                  <a:gd name="connsiteX0" fmla="*/ 0 w 1785416"/>
                  <a:gd name="connsiteY0" fmla="*/ 0 h 860329"/>
                  <a:gd name="connsiteX1" fmla="*/ 266978 w 1785416"/>
                  <a:gd name="connsiteY1" fmla="*/ 66744 h 860329"/>
                  <a:gd name="connsiteX2" fmla="*/ 400467 w 1785416"/>
                  <a:gd name="connsiteY2" fmla="*/ 256967 h 860329"/>
                  <a:gd name="connsiteX3" fmla="*/ 507258 w 1785416"/>
                  <a:gd name="connsiteY3" fmla="*/ 497247 h 860329"/>
                  <a:gd name="connsiteX4" fmla="*/ 630735 w 1785416"/>
                  <a:gd name="connsiteY4" fmla="*/ 690806 h 860329"/>
                  <a:gd name="connsiteX5" fmla="*/ 800934 w 1785416"/>
                  <a:gd name="connsiteY5" fmla="*/ 804272 h 860329"/>
                  <a:gd name="connsiteX6" fmla="*/ 1024528 w 1785416"/>
                  <a:gd name="connsiteY6" fmla="*/ 857667 h 860329"/>
                  <a:gd name="connsiteX7" fmla="*/ 1258134 w 1785416"/>
                  <a:gd name="connsiteY7" fmla="*/ 847656 h 860329"/>
                  <a:gd name="connsiteX8" fmla="*/ 1521775 w 1785416"/>
                  <a:gd name="connsiteY8" fmla="*/ 807609 h 860329"/>
                  <a:gd name="connsiteX9" fmla="*/ 1785416 w 1785416"/>
                  <a:gd name="connsiteY9" fmla="*/ 767562 h 860329"/>
                  <a:gd name="connsiteX0" fmla="*/ 0 w 1521775"/>
                  <a:gd name="connsiteY0" fmla="*/ 0 h 860329"/>
                  <a:gd name="connsiteX1" fmla="*/ 266978 w 1521775"/>
                  <a:gd name="connsiteY1" fmla="*/ 66744 h 860329"/>
                  <a:gd name="connsiteX2" fmla="*/ 400467 w 1521775"/>
                  <a:gd name="connsiteY2" fmla="*/ 256967 h 860329"/>
                  <a:gd name="connsiteX3" fmla="*/ 507258 w 1521775"/>
                  <a:gd name="connsiteY3" fmla="*/ 497247 h 860329"/>
                  <a:gd name="connsiteX4" fmla="*/ 630735 w 1521775"/>
                  <a:gd name="connsiteY4" fmla="*/ 690806 h 860329"/>
                  <a:gd name="connsiteX5" fmla="*/ 800934 w 1521775"/>
                  <a:gd name="connsiteY5" fmla="*/ 804272 h 860329"/>
                  <a:gd name="connsiteX6" fmla="*/ 1024528 w 1521775"/>
                  <a:gd name="connsiteY6" fmla="*/ 857667 h 860329"/>
                  <a:gd name="connsiteX7" fmla="*/ 1258134 w 1521775"/>
                  <a:gd name="connsiteY7" fmla="*/ 847656 h 860329"/>
                  <a:gd name="connsiteX8" fmla="*/ 1521775 w 1521775"/>
                  <a:gd name="connsiteY8" fmla="*/ 807609 h 860329"/>
                  <a:gd name="connsiteX0" fmla="*/ 0 w 1258134"/>
                  <a:gd name="connsiteY0" fmla="*/ 0 h 860329"/>
                  <a:gd name="connsiteX1" fmla="*/ 266978 w 1258134"/>
                  <a:gd name="connsiteY1" fmla="*/ 66744 h 860329"/>
                  <a:gd name="connsiteX2" fmla="*/ 400467 w 1258134"/>
                  <a:gd name="connsiteY2" fmla="*/ 256967 h 860329"/>
                  <a:gd name="connsiteX3" fmla="*/ 507258 w 1258134"/>
                  <a:gd name="connsiteY3" fmla="*/ 497247 h 860329"/>
                  <a:gd name="connsiteX4" fmla="*/ 630735 w 1258134"/>
                  <a:gd name="connsiteY4" fmla="*/ 690806 h 860329"/>
                  <a:gd name="connsiteX5" fmla="*/ 800934 w 1258134"/>
                  <a:gd name="connsiteY5" fmla="*/ 804272 h 860329"/>
                  <a:gd name="connsiteX6" fmla="*/ 1024528 w 1258134"/>
                  <a:gd name="connsiteY6" fmla="*/ 857667 h 860329"/>
                  <a:gd name="connsiteX7" fmla="*/ 1258134 w 1258134"/>
                  <a:gd name="connsiteY7" fmla="*/ 847656 h 860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134" h="860329">
                    <a:moveTo>
                      <a:pt x="0" y="0"/>
                    </a:moveTo>
                    <a:cubicBezTo>
                      <a:pt x="67857" y="3337"/>
                      <a:pt x="200233" y="23916"/>
                      <a:pt x="266978" y="66744"/>
                    </a:cubicBezTo>
                    <a:cubicBezTo>
                      <a:pt x="333723" y="109572"/>
                      <a:pt x="360420" y="185217"/>
                      <a:pt x="400467" y="256967"/>
                    </a:cubicBezTo>
                    <a:cubicBezTo>
                      <a:pt x="440514" y="328718"/>
                      <a:pt x="468880" y="424941"/>
                      <a:pt x="507258" y="497247"/>
                    </a:cubicBezTo>
                    <a:cubicBezTo>
                      <a:pt x="545636" y="569553"/>
                      <a:pt x="581789" y="639635"/>
                      <a:pt x="630735" y="690806"/>
                    </a:cubicBezTo>
                    <a:cubicBezTo>
                      <a:pt x="679681" y="741977"/>
                      <a:pt x="735302" y="776462"/>
                      <a:pt x="800934" y="804272"/>
                    </a:cubicBezTo>
                    <a:cubicBezTo>
                      <a:pt x="866566" y="832082"/>
                      <a:pt x="948328" y="850436"/>
                      <a:pt x="1024528" y="857667"/>
                    </a:cubicBezTo>
                    <a:cubicBezTo>
                      <a:pt x="1100728" y="864898"/>
                      <a:pt x="1175260" y="855999"/>
                      <a:pt x="1258134" y="847656"/>
                    </a:cubicBezTo>
                  </a:path>
                </a:pathLst>
              </a:custGeom>
              <a:noFill/>
              <a:ln w="38100">
                <a:solidFill>
                  <a:srgbClr val="0B4A37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2" name="Rounded Rectangle 1">
                <a:extLst>
                  <a:ext uri="{FF2B5EF4-FFF2-40B4-BE49-F238E27FC236}">
                    <a16:creationId xmlns:a16="http://schemas.microsoft.com/office/drawing/2014/main" id="{F1F1DF37-9F78-4212-79C3-4C77BD42756E}"/>
                  </a:ext>
                </a:extLst>
              </p:cNvPr>
              <p:cNvSpPr/>
              <p:nvPr/>
            </p:nvSpPr>
            <p:spPr>
              <a:xfrm>
                <a:off x="4124596" y="2384949"/>
                <a:ext cx="548490" cy="36406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B4A3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Phe</a:t>
                </a:r>
              </a:p>
            </p:txBody>
          </p:sp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17BFE70F-9462-EB7B-8DCA-DE39B0D43F7E}"/>
                  </a:ext>
                </a:extLst>
              </p:cNvPr>
              <p:cNvSpPr/>
              <p:nvPr/>
            </p:nvSpPr>
            <p:spPr>
              <a:xfrm>
                <a:off x="4519039" y="3013098"/>
                <a:ext cx="430393" cy="36406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B4A3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b" anchorCtr="0"/>
              <a:lstStyle/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Q</a:t>
                </a:r>
                <a:r>
                  <a:rPr lang="en-US" baseline="-25000" dirty="0">
                    <a:solidFill>
                      <a:srgbClr val="0E1126"/>
                    </a:solidFill>
                  </a:rPr>
                  <a:t>A</a:t>
                </a:r>
                <a:endParaRPr lang="en-US" dirty="0">
                  <a:solidFill>
                    <a:srgbClr val="0E1126"/>
                  </a:solidFill>
                </a:endParaRPr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7BB11D40-493C-E1D2-3452-F34E3AE12BC4}"/>
                  </a:ext>
                </a:extLst>
              </p:cNvPr>
              <p:cNvSpPr/>
              <p:nvPr/>
            </p:nvSpPr>
            <p:spPr>
              <a:xfrm>
                <a:off x="5212696" y="3259129"/>
                <a:ext cx="430393" cy="36406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B4A3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b" anchorCtr="0"/>
              <a:lstStyle/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Q</a:t>
                </a:r>
                <a:r>
                  <a:rPr lang="en-US" baseline="-25000" dirty="0">
                    <a:solidFill>
                      <a:srgbClr val="0E1126"/>
                    </a:solidFill>
                  </a:rPr>
                  <a:t>B</a:t>
                </a:r>
                <a:endParaRPr lang="en-US" dirty="0">
                  <a:solidFill>
                    <a:srgbClr val="0E1126"/>
                  </a:solidFill>
                </a:endParaRPr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B39D390C-4011-1C5F-6861-5E3A3453387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70111" y="3441161"/>
                <a:ext cx="848928" cy="796291"/>
              </a:xfrm>
              <a:prstGeom prst="straightConnector1">
                <a:avLst/>
              </a:prstGeom>
              <a:ln w="38100" cap="rnd">
                <a:solidFill>
                  <a:srgbClr val="0E1126"/>
                </a:solidFill>
                <a:prstDash val="sysDot"/>
                <a:tailEnd type="arrow" w="med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EE4299E5-2A23-9262-EBDD-02D93B49EE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23014" y="2813012"/>
                <a:ext cx="601582" cy="1320296"/>
              </a:xfrm>
              <a:prstGeom prst="straightConnector1">
                <a:avLst/>
              </a:prstGeom>
              <a:ln w="38100" cap="rnd">
                <a:solidFill>
                  <a:srgbClr val="0E1126"/>
                </a:solidFill>
                <a:prstDash val="sysDot"/>
                <a:tailEnd type="arrow" w="med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 Box 4">
              <a:extLst>
                <a:ext uri="{FF2B5EF4-FFF2-40B4-BE49-F238E27FC236}">
                  <a16:creationId xmlns:a16="http://schemas.microsoft.com/office/drawing/2014/main" id="{06700A0C-87E8-B67F-EC55-27583D206BDF}"/>
                </a:ext>
              </a:extLst>
            </p:cNvPr>
            <p:cNvSpPr txBox="1"/>
            <p:nvPr/>
          </p:nvSpPr>
          <p:spPr>
            <a:xfrm>
              <a:off x="7187389" y="3210457"/>
              <a:ext cx="287044" cy="274613"/>
            </a:xfrm>
            <a:prstGeom prst="rect">
              <a:avLst/>
            </a:prstGeom>
            <a:solidFill>
              <a:srgbClr val="CDE6C6"/>
            </a:solidFill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0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0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0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Text Box 4">
              <a:extLst>
                <a:ext uri="{FF2B5EF4-FFF2-40B4-BE49-F238E27FC236}">
                  <a16:creationId xmlns:a16="http://schemas.microsoft.com/office/drawing/2014/main" id="{D5F96290-0004-0AC0-4D6C-02CFEEEDA6F0}"/>
                </a:ext>
              </a:extLst>
            </p:cNvPr>
            <p:cNvSpPr txBox="1"/>
            <p:nvPr/>
          </p:nvSpPr>
          <p:spPr>
            <a:xfrm>
              <a:off x="7474433" y="3747159"/>
              <a:ext cx="318912" cy="274613"/>
            </a:xfrm>
            <a:prstGeom prst="rect">
              <a:avLst/>
            </a:prstGeom>
            <a:solidFill>
              <a:srgbClr val="CDE6C6"/>
            </a:solidFill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0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0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0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3863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125">
            <a:extLst>
              <a:ext uri="{FF2B5EF4-FFF2-40B4-BE49-F238E27FC236}">
                <a16:creationId xmlns:a16="http://schemas.microsoft.com/office/drawing/2014/main" id="{DA525BFF-16CD-3344-74E4-229E75515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538" y="4137915"/>
            <a:ext cx="2969658" cy="1770528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85EF0697-368D-46D3-833C-BBC5EC6F6282}"/>
              </a:ext>
            </a:extLst>
          </p:cNvPr>
          <p:cNvSpPr txBox="1"/>
          <p:nvPr/>
        </p:nvSpPr>
        <p:spPr>
          <a:xfrm>
            <a:off x="7862731" y="3117990"/>
            <a:ext cx="2860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Desynchronized Cycling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0981C9CB-3499-43EF-7884-FCD8BB6C519F}"/>
              </a:ext>
            </a:extLst>
          </p:cNvPr>
          <p:cNvSpPr txBox="1"/>
          <p:nvPr/>
        </p:nvSpPr>
        <p:spPr>
          <a:xfrm>
            <a:off x="7948302" y="6057558"/>
            <a:ext cx="296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Damped ChlF Oscillations</a:t>
            </a:r>
          </a:p>
        </p:txBody>
      </p: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95F64BDA-B7B4-D28E-0A8C-E8C360B7DEBD}"/>
              </a:ext>
            </a:extLst>
          </p:cNvPr>
          <p:cNvCxnSpPr>
            <a:cxnSpLocks/>
          </p:cNvCxnSpPr>
          <p:nvPr/>
        </p:nvCxnSpPr>
        <p:spPr>
          <a:xfrm>
            <a:off x="9337259" y="3594438"/>
            <a:ext cx="0" cy="299207"/>
          </a:xfrm>
          <a:prstGeom prst="straightConnector1">
            <a:avLst/>
          </a:prstGeom>
          <a:ln w="57150" cap="rnd">
            <a:solidFill>
              <a:srgbClr val="0E1126"/>
            </a:solidFill>
            <a:tailEnd type="arrow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8BC0F0-8221-3F9F-689F-AA00252D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2266DB-ABCD-800A-480C-FFD30359D9AC}"/>
              </a:ext>
            </a:extLst>
          </p:cNvPr>
          <p:cNvSpPr txBox="1"/>
          <p:nvPr/>
        </p:nvSpPr>
        <p:spPr>
          <a:xfrm>
            <a:off x="1008966" y="401426"/>
            <a:ext cx="40519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Idealized PSII Population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9A80F1-6D14-4106-A07C-D01FC8D0421A}"/>
              </a:ext>
            </a:extLst>
          </p:cNvPr>
          <p:cNvSpPr txBox="1"/>
          <p:nvPr/>
        </p:nvSpPr>
        <p:spPr>
          <a:xfrm>
            <a:off x="6553665" y="308849"/>
            <a:ext cx="5181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PSII Population with Recombination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869319A-C5C9-05E5-F37D-778B181C7249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>
                <a:solidFill>
                  <a:schemeClr val="bg1"/>
                </a:solidFill>
              </a:rPr>
              <a:t>de Wijn &amp; van Gorkom, 2002. Photosynthesis Research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A248960-CBA7-17D6-19A8-6D267806EDA2}"/>
              </a:ext>
            </a:extLst>
          </p:cNvPr>
          <p:cNvGrpSpPr/>
          <p:nvPr/>
        </p:nvGrpSpPr>
        <p:grpSpPr>
          <a:xfrm>
            <a:off x="1977006" y="1296532"/>
            <a:ext cx="2073956" cy="1965960"/>
            <a:chOff x="3470393" y="1445892"/>
            <a:chExt cx="2322854" cy="2201897"/>
          </a:xfrm>
        </p:grpSpPr>
        <p:sp>
          <p:nvSpPr>
            <p:cNvPr id="32" name="Arc 31">
              <a:extLst>
                <a:ext uri="{FF2B5EF4-FFF2-40B4-BE49-F238E27FC236}">
                  <a16:creationId xmlns:a16="http://schemas.microsoft.com/office/drawing/2014/main" id="{8FEF5892-3203-8B01-1EF4-9F80BAD071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5533"/>
              <a:ext cx="1152000" cy="1152000"/>
            </a:xfrm>
            <a:prstGeom prst="arc">
              <a:avLst>
                <a:gd name="adj1" fmla="val 10791274"/>
                <a:gd name="adj2" fmla="val 16207716"/>
              </a:avLst>
            </a:prstGeom>
            <a:ln w="31750" cap="rnd">
              <a:solidFill>
                <a:srgbClr val="003D5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3" name="Arc 32">
              <a:extLst>
                <a:ext uri="{FF2B5EF4-FFF2-40B4-BE49-F238E27FC236}">
                  <a16:creationId xmlns:a16="http://schemas.microsoft.com/office/drawing/2014/main" id="{A4FEB080-0CEA-4793-2EB7-97A438DF51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6411"/>
              <a:ext cx="1152000" cy="1152000"/>
            </a:xfrm>
            <a:prstGeom prst="arc">
              <a:avLst>
                <a:gd name="adj1" fmla="val 16314848"/>
                <a:gd name="adj2" fmla="val 21562203"/>
              </a:avLst>
            </a:prstGeom>
            <a:ln w="31750" cap="rnd">
              <a:solidFill>
                <a:srgbClr val="385D9A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4" name="Arc 33">
              <a:extLst>
                <a:ext uri="{FF2B5EF4-FFF2-40B4-BE49-F238E27FC236}">
                  <a16:creationId xmlns:a16="http://schemas.microsoft.com/office/drawing/2014/main" id="{57C6B08F-0A0F-9A64-F937-ACEF94853B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883"/>
              <a:ext cx="1152000" cy="1152000"/>
            </a:xfrm>
            <a:prstGeom prst="arc">
              <a:avLst>
                <a:gd name="adj1" fmla="val 33452"/>
                <a:gd name="adj2" fmla="val 5364614"/>
              </a:avLst>
            </a:prstGeom>
            <a:ln w="31750" cap="rnd">
              <a:solidFill>
                <a:srgbClr val="3197A7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5" name="Text Box 4">
              <a:extLst>
                <a:ext uri="{FF2B5EF4-FFF2-40B4-BE49-F238E27FC236}">
                  <a16:creationId xmlns:a16="http://schemas.microsoft.com/office/drawing/2014/main" id="{3947A2D1-B47E-B87A-3A6B-A4FEE28118F5}"/>
                </a:ext>
              </a:extLst>
            </p:cNvPr>
            <p:cNvSpPr txBox="1"/>
            <p:nvPr/>
          </p:nvSpPr>
          <p:spPr>
            <a:xfrm>
              <a:off x="4053067" y="2339167"/>
              <a:ext cx="1204852" cy="482759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Text Box 4">
              <a:extLst>
                <a:ext uri="{FF2B5EF4-FFF2-40B4-BE49-F238E27FC236}">
                  <a16:creationId xmlns:a16="http://schemas.microsoft.com/office/drawing/2014/main" id="{8ECB8D3B-B0AC-DE15-9CD1-B054A438D72C}"/>
                </a:ext>
              </a:extLst>
            </p:cNvPr>
            <p:cNvSpPr txBox="1"/>
            <p:nvPr/>
          </p:nvSpPr>
          <p:spPr>
            <a:xfrm>
              <a:off x="4970875" y="3033217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587DC899-305F-137B-ED64-A1868AAA29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101"/>
              <a:ext cx="1152000" cy="1152000"/>
            </a:xfrm>
            <a:prstGeom prst="arc">
              <a:avLst>
                <a:gd name="adj1" fmla="val 5476852"/>
                <a:gd name="adj2" fmla="val 10722687"/>
              </a:avLst>
            </a:prstGeom>
            <a:ln w="31750" cap="rnd">
              <a:solidFill>
                <a:srgbClr val="9FD4C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29992239-5308-FB65-9457-593AD6718774}"/>
                </a:ext>
              </a:extLst>
            </p:cNvPr>
            <p:cNvSpPr/>
            <p:nvPr/>
          </p:nvSpPr>
          <p:spPr>
            <a:xfrm rot="2199008">
              <a:off x="3470393" y="1687856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013D5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39" name="Text Box 4">
              <a:extLst>
                <a:ext uri="{FF2B5EF4-FFF2-40B4-BE49-F238E27FC236}">
                  <a16:creationId xmlns:a16="http://schemas.microsoft.com/office/drawing/2014/main" id="{B0DB86E9-51F1-2302-D19C-4B9E402688AC}"/>
                </a:ext>
              </a:extLst>
            </p:cNvPr>
            <p:cNvSpPr txBox="1"/>
            <p:nvPr/>
          </p:nvSpPr>
          <p:spPr>
            <a:xfrm>
              <a:off x="3781543" y="2748949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Text Box 4">
              <a:extLst>
                <a:ext uri="{FF2B5EF4-FFF2-40B4-BE49-F238E27FC236}">
                  <a16:creationId xmlns:a16="http://schemas.microsoft.com/office/drawing/2014/main" id="{CF3961C7-D761-AAD7-B1C4-A7FA719FEE52}"/>
                </a:ext>
              </a:extLst>
            </p:cNvPr>
            <p:cNvSpPr txBox="1"/>
            <p:nvPr/>
          </p:nvSpPr>
          <p:spPr>
            <a:xfrm>
              <a:off x="4068587" y="174255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Text Box 4">
              <a:extLst>
                <a:ext uri="{FF2B5EF4-FFF2-40B4-BE49-F238E27FC236}">
                  <a16:creationId xmlns:a16="http://schemas.microsoft.com/office/drawing/2014/main" id="{2D708AB7-7418-777D-CC9C-AC088C62ADF4}"/>
                </a:ext>
              </a:extLst>
            </p:cNvPr>
            <p:cNvSpPr txBox="1"/>
            <p:nvPr/>
          </p:nvSpPr>
          <p:spPr>
            <a:xfrm>
              <a:off x="5209528" y="198728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C018D0DC-D33D-C0C3-7506-A9A1EFE0F64E}"/>
                </a:ext>
              </a:extLst>
            </p:cNvPr>
            <p:cNvSpPr/>
            <p:nvPr/>
          </p:nvSpPr>
          <p:spPr>
            <a:xfrm rot="7781927">
              <a:off x="4873018" y="1502015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385D9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B31B4101-DB9F-7F74-099A-3FAD914829E6}"/>
                </a:ext>
              </a:extLst>
            </p:cNvPr>
            <p:cNvSpPr/>
            <p:nvPr/>
          </p:nvSpPr>
          <p:spPr>
            <a:xfrm rot="12932084">
              <a:off x="5041043" y="2762597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3197A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44" name="Arc 43">
              <a:extLst>
                <a:ext uri="{FF2B5EF4-FFF2-40B4-BE49-F238E27FC236}">
                  <a16:creationId xmlns:a16="http://schemas.microsoft.com/office/drawing/2014/main" id="{47F74FA5-1005-F8A1-BE57-6F0E521BA362}"/>
                </a:ext>
              </a:extLst>
            </p:cNvPr>
            <p:cNvSpPr/>
            <p:nvPr/>
          </p:nvSpPr>
          <p:spPr>
            <a:xfrm rot="18656571">
              <a:off x="3643564" y="2951708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9FD4C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0475F68F-979D-626D-F482-631C0A463204}"/>
              </a:ext>
            </a:extLst>
          </p:cNvPr>
          <p:cNvSpPr txBox="1"/>
          <p:nvPr/>
        </p:nvSpPr>
        <p:spPr>
          <a:xfrm>
            <a:off x="1726234" y="3108884"/>
            <a:ext cx="2617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Synchronized Cycling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CEEFCFD-F700-E062-39F0-71D71ED80724}"/>
              </a:ext>
            </a:extLst>
          </p:cNvPr>
          <p:cNvSpPr txBox="1"/>
          <p:nvPr/>
        </p:nvSpPr>
        <p:spPr>
          <a:xfrm>
            <a:off x="1646000" y="6047144"/>
            <a:ext cx="296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Periodic ChlF Oscillations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27BF153-5CF2-8718-61D9-D3E5F27B144F}"/>
              </a:ext>
            </a:extLst>
          </p:cNvPr>
          <p:cNvGrpSpPr/>
          <p:nvPr/>
        </p:nvGrpSpPr>
        <p:grpSpPr>
          <a:xfrm>
            <a:off x="8213166" y="1222138"/>
            <a:ext cx="2073956" cy="2081659"/>
            <a:chOff x="8107022" y="3206078"/>
            <a:chExt cx="2073956" cy="2081659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BB7EB0B3-4C86-C3E1-4524-9BD92A1A925B}"/>
                </a:ext>
              </a:extLst>
            </p:cNvPr>
            <p:cNvGrpSpPr/>
            <p:nvPr/>
          </p:nvGrpSpPr>
          <p:grpSpPr>
            <a:xfrm>
              <a:off x="8107022" y="3206078"/>
              <a:ext cx="2073956" cy="2081659"/>
              <a:chOff x="8107022" y="3206078"/>
              <a:chExt cx="2073956" cy="2081659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B9092F8C-C4C8-0B2F-4941-C45873BA80AE}"/>
                  </a:ext>
                </a:extLst>
              </p:cNvPr>
              <p:cNvGrpSpPr/>
              <p:nvPr/>
            </p:nvGrpSpPr>
            <p:grpSpPr>
              <a:xfrm>
                <a:off x="8107022" y="3269204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64" name="Arc 63">
                  <a:extLst>
                    <a:ext uri="{FF2B5EF4-FFF2-40B4-BE49-F238E27FC236}">
                      <a16:creationId xmlns:a16="http://schemas.microsoft.com/office/drawing/2014/main" id="{BB9B7BC1-20B8-483B-F492-C9D9DF35252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65" name="Arc 64">
                  <a:extLst>
                    <a:ext uri="{FF2B5EF4-FFF2-40B4-BE49-F238E27FC236}">
                      <a16:creationId xmlns:a16="http://schemas.microsoft.com/office/drawing/2014/main" id="{BD853577-820A-E618-2602-6AF331905CC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66" name="Arc 65">
                  <a:extLst>
                    <a:ext uri="{FF2B5EF4-FFF2-40B4-BE49-F238E27FC236}">
                      <a16:creationId xmlns:a16="http://schemas.microsoft.com/office/drawing/2014/main" id="{43AB3F6A-47B5-D1C9-8AC4-270ECDE9EC1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68" name="Text Box 4">
                  <a:extLst>
                    <a:ext uri="{FF2B5EF4-FFF2-40B4-BE49-F238E27FC236}">
                      <a16:creationId xmlns:a16="http://schemas.microsoft.com/office/drawing/2014/main" id="{F544A4E3-4A8E-9774-72AC-33BCDB624911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Arc 68">
                  <a:extLst>
                    <a:ext uri="{FF2B5EF4-FFF2-40B4-BE49-F238E27FC236}">
                      <a16:creationId xmlns:a16="http://schemas.microsoft.com/office/drawing/2014/main" id="{DB48C67D-F0F7-5270-478C-5BDE2FE8390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70" name="Arc 69">
                  <a:extLst>
                    <a:ext uri="{FF2B5EF4-FFF2-40B4-BE49-F238E27FC236}">
                      <a16:creationId xmlns:a16="http://schemas.microsoft.com/office/drawing/2014/main" id="{9ECF4A7B-5868-D2B1-09D1-434252E245B8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71" name="Text Box 4">
                  <a:extLst>
                    <a:ext uri="{FF2B5EF4-FFF2-40B4-BE49-F238E27FC236}">
                      <a16:creationId xmlns:a16="http://schemas.microsoft.com/office/drawing/2014/main" id="{5A23E447-6DB5-1299-8FB6-6924E8B2A355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2" name="Text Box 4">
                  <a:extLst>
                    <a:ext uri="{FF2B5EF4-FFF2-40B4-BE49-F238E27FC236}">
                      <a16:creationId xmlns:a16="http://schemas.microsoft.com/office/drawing/2014/main" id="{81EBA725-ED5B-7841-EBFE-80F32BE66DAA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3" name="Text Box 4">
                  <a:extLst>
                    <a:ext uri="{FF2B5EF4-FFF2-40B4-BE49-F238E27FC236}">
                      <a16:creationId xmlns:a16="http://schemas.microsoft.com/office/drawing/2014/main" id="{3F2E8740-B058-26AE-C93C-9F53A497D800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4" name="Arc 73">
                  <a:extLst>
                    <a:ext uri="{FF2B5EF4-FFF2-40B4-BE49-F238E27FC236}">
                      <a16:creationId xmlns:a16="http://schemas.microsoft.com/office/drawing/2014/main" id="{B7267C7B-CE06-2E1E-F265-107D8D2CFE63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CED5717-C2E4-D177-9460-B8BE84A52BF4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76" name="Arc 75">
                  <a:extLst>
                    <a:ext uri="{FF2B5EF4-FFF2-40B4-BE49-F238E27FC236}">
                      <a16:creationId xmlns:a16="http://schemas.microsoft.com/office/drawing/2014/main" id="{5953E32A-54D1-CB3B-29BB-643959CA0420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C1BE7864-6CAB-5347-EB0D-899AD409376A}"/>
                  </a:ext>
                </a:extLst>
              </p:cNvPr>
              <p:cNvGrpSpPr/>
              <p:nvPr/>
            </p:nvGrpSpPr>
            <p:grpSpPr>
              <a:xfrm rot="1359654">
                <a:off x="8107022" y="3273005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78" name="Arc 77">
                  <a:extLst>
                    <a:ext uri="{FF2B5EF4-FFF2-40B4-BE49-F238E27FC236}">
                      <a16:creationId xmlns:a16="http://schemas.microsoft.com/office/drawing/2014/main" id="{6A1FA979-2492-C7D9-7558-8F164C1B0DD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79" name="Arc 78">
                  <a:extLst>
                    <a:ext uri="{FF2B5EF4-FFF2-40B4-BE49-F238E27FC236}">
                      <a16:creationId xmlns:a16="http://schemas.microsoft.com/office/drawing/2014/main" id="{3B046C6E-665E-FF1F-D4CA-6732F9DDA96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80" name="Arc 79">
                  <a:extLst>
                    <a:ext uri="{FF2B5EF4-FFF2-40B4-BE49-F238E27FC236}">
                      <a16:creationId xmlns:a16="http://schemas.microsoft.com/office/drawing/2014/main" id="{3C684B8C-47BC-27B2-A5F6-7B895FCCC4A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81" name="Text Box 4">
                  <a:extLst>
                    <a:ext uri="{FF2B5EF4-FFF2-40B4-BE49-F238E27FC236}">
                      <a16:creationId xmlns:a16="http://schemas.microsoft.com/office/drawing/2014/main" id="{DA789011-649D-B29A-ED24-1FADC453E4FB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2" name="Arc 81">
                  <a:extLst>
                    <a:ext uri="{FF2B5EF4-FFF2-40B4-BE49-F238E27FC236}">
                      <a16:creationId xmlns:a16="http://schemas.microsoft.com/office/drawing/2014/main" id="{09A01913-F26E-273A-2C13-FB66C7D6DD5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83" name="Arc 82">
                  <a:extLst>
                    <a:ext uri="{FF2B5EF4-FFF2-40B4-BE49-F238E27FC236}">
                      <a16:creationId xmlns:a16="http://schemas.microsoft.com/office/drawing/2014/main" id="{FAA76292-2BDE-25E1-B0B6-51D3D37378AF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84" name="Text Box 4">
                  <a:extLst>
                    <a:ext uri="{FF2B5EF4-FFF2-40B4-BE49-F238E27FC236}">
                      <a16:creationId xmlns:a16="http://schemas.microsoft.com/office/drawing/2014/main" id="{FE5F6694-5A74-15C1-8849-2BE31DD7D428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5" name="Text Box 4">
                  <a:extLst>
                    <a:ext uri="{FF2B5EF4-FFF2-40B4-BE49-F238E27FC236}">
                      <a16:creationId xmlns:a16="http://schemas.microsoft.com/office/drawing/2014/main" id="{20D4C0E5-0601-85AD-8DF0-0796AE88AFFC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6" name="Text Box 4">
                  <a:extLst>
                    <a:ext uri="{FF2B5EF4-FFF2-40B4-BE49-F238E27FC236}">
                      <a16:creationId xmlns:a16="http://schemas.microsoft.com/office/drawing/2014/main" id="{3D975BD6-A4EA-B5E8-A5BE-AD5D1D6417E3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7" name="Arc 86">
                  <a:extLst>
                    <a:ext uri="{FF2B5EF4-FFF2-40B4-BE49-F238E27FC236}">
                      <a16:creationId xmlns:a16="http://schemas.microsoft.com/office/drawing/2014/main" id="{E4306D5B-C01B-28F2-BDCA-1A4657647CED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88" name="Arc 87">
                  <a:extLst>
                    <a:ext uri="{FF2B5EF4-FFF2-40B4-BE49-F238E27FC236}">
                      <a16:creationId xmlns:a16="http://schemas.microsoft.com/office/drawing/2014/main" id="{D1F9990E-3BA9-B6F1-64C6-557093C89818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89" name="Arc 88">
                  <a:extLst>
                    <a:ext uri="{FF2B5EF4-FFF2-40B4-BE49-F238E27FC236}">
                      <a16:creationId xmlns:a16="http://schemas.microsoft.com/office/drawing/2014/main" id="{D7F504DC-216D-41F1-05A1-F7256774F633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235A7C5B-7E28-AE49-E206-F090408E068E}"/>
                  </a:ext>
                </a:extLst>
              </p:cNvPr>
              <p:cNvGrpSpPr/>
              <p:nvPr/>
            </p:nvGrpSpPr>
            <p:grpSpPr>
              <a:xfrm rot="2704515">
                <a:off x="8107021" y="3267779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91" name="Arc 90">
                  <a:extLst>
                    <a:ext uri="{FF2B5EF4-FFF2-40B4-BE49-F238E27FC236}">
                      <a16:creationId xmlns:a16="http://schemas.microsoft.com/office/drawing/2014/main" id="{8805D86F-2347-ABC1-A323-299D19C705C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2" name="Arc 91">
                  <a:extLst>
                    <a:ext uri="{FF2B5EF4-FFF2-40B4-BE49-F238E27FC236}">
                      <a16:creationId xmlns:a16="http://schemas.microsoft.com/office/drawing/2014/main" id="{C9997A9E-B907-C604-3252-7C1B7761B7A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3" name="Arc 92">
                  <a:extLst>
                    <a:ext uri="{FF2B5EF4-FFF2-40B4-BE49-F238E27FC236}">
                      <a16:creationId xmlns:a16="http://schemas.microsoft.com/office/drawing/2014/main" id="{BDC2F38C-2395-CA3E-3F08-66F8B052960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4" name="Text Box 4">
                  <a:extLst>
                    <a:ext uri="{FF2B5EF4-FFF2-40B4-BE49-F238E27FC236}">
                      <a16:creationId xmlns:a16="http://schemas.microsoft.com/office/drawing/2014/main" id="{6EDA7767-4785-046D-82F6-D7F9E5DBB82B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5" name="Arc 94">
                  <a:extLst>
                    <a:ext uri="{FF2B5EF4-FFF2-40B4-BE49-F238E27FC236}">
                      <a16:creationId xmlns:a16="http://schemas.microsoft.com/office/drawing/2014/main" id="{0B82C16F-286E-8913-808E-5C0EDAD7C9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6" name="Arc 95">
                  <a:extLst>
                    <a:ext uri="{FF2B5EF4-FFF2-40B4-BE49-F238E27FC236}">
                      <a16:creationId xmlns:a16="http://schemas.microsoft.com/office/drawing/2014/main" id="{29BFEC3F-BDA2-2A82-B497-AED764BD774E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97" name="Text Box 4">
                  <a:extLst>
                    <a:ext uri="{FF2B5EF4-FFF2-40B4-BE49-F238E27FC236}">
                      <a16:creationId xmlns:a16="http://schemas.microsoft.com/office/drawing/2014/main" id="{187E62A0-8E7B-C719-7D34-36EEA2D8B8E1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8" name="Text Box 4">
                  <a:extLst>
                    <a:ext uri="{FF2B5EF4-FFF2-40B4-BE49-F238E27FC236}">
                      <a16:creationId xmlns:a16="http://schemas.microsoft.com/office/drawing/2014/main" id="{7BFE341D-F024-A112-5BA7-CB95938B32F4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9" name="Text Box 4">
                  <a:extLst>
                    <a:ext uri="{FF2B5EF4-FFF2-40B4-BE49-F238E27FC236}">
                      <a16:creationId xmlns:a16="http://schemas.microsoft.com/office/drawing/2014/main" id="{5B735430-BC90-37C8-DA2D-5CDC1B9FF220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0" name="Arc 99">
                  <a:extLst>
                    <a:ext uri="{FF2B5EF4-FFF2-40B4-BE49-F238E27FC236}">
                      <a16:creationId xmlns:a16="http://schemas.microsoft.com/office/drawing/2014/main" id="{C47B2803-5267-1BE5-2D43-37DE61BA4FFF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01" name="Arc 100">
                  <a:extLst>
                    <a:ext uri="{FF2B5EF4-FFF2-40B4-BE49-F238E27FC236}">
                      <a16:creationId xmlns:a16="http://schemas.microsoft.com/office/drawing/2014/main" id="{F6343746-A26B-FD70-1A13-2C10E46A71C5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02" name="Arc 101">
                  <a:extLst>
                    <a:ext uri="{FF2B5EF4-FFF2-40B4-BE49-F238E27FC236}">
                      <a16:creationId xmlns:a16="http://schemas.microsoft.com/office/drawing/2014/main" id="{C72D61B9-40BB-64D1-B308-2B79BA52CE75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3ECD49EA-DA0D-CF7C-1950-7755C9E706B0}"/>
                  </a:ext>
                </a:extLst>
              </p:cNvPr>
              <p:cNvGrpSpPr/>
              <p:nvPr/>
            </p:nvGrpSpPr>
            <p:grpSpPr>
              <a:xfrm rot="4050822">
                <a:off x="8107022" y="3260076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104" name="Arc 103">
                  <a:extLst>
                    <a:ext uri="{FF2B5EF4-FFF2-40B4-BE49-F238E27FC236}">
                      <a16:creationId xmlns:a16="http://schemas.microsoft.com/office/drawing/2014/main" id="{8DBA1D5B-054D-0CAC-31D0-03A430FC9C8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5" name="Arc 104">
                  <a:extLst>
                    <a:ext uri="{FF2B5EF4-FFF2-40B4-BE49-F238E27FC236}">
                      <a16:creationId xmlns:a16="http://schemas.microsoft.com/office/drawing/2014/main" id="{D59ED775-2DBB-8171-A446-7C2166B707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6" name="Arc 105">
                  <a:extLst>
                    <a:ext uri="{FF2B5EF4-FFF2-40B4-BE49-F238E27FC236}">
                      <a16:creationId xmlns:a16="http://schemas.microsoft.com/office/drawing/2014/main" id="{A6A30E97-FC72-56E0-1C98-BC473226C63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7" name="Text Box 4">
                  <a:extLst>
                    <a:ext uri="{FF2B5EF4-FFF2-40B4-BE49-F238E27FC236}">
                      <a16:creationId xmlns:a16="http://schemas.microsoft.com/office/drawing/2014/main" id="{CCF7D9EF-8BDC-33EA-4460-FA6B70437562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8" name="Arc 107">
                  <a:extLst>
                    <a:ext uri="{FF2B5EF4-FFF2-40B4-BE49-F238E27FC236}">
                      <a16:creationId xmlns:a16="http://schemas.microsoft.com/office/drawing/2014/main" id="{A44AEE25-124A-8E18-3C2A-08B8AD0A42B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9" name="Arc 108">
                  <a:extLst>
                    <a:ext uri="{FF2B5EF4-FFF2-40B4-BE49-F238E27FC236}">
                      <a16:creationId xmlns:a16="http://schemas.microsoft.com/office/drawing/2014/main" id="{A9B4A2C1-109D-B9FB-EDD0-9F8B23F7C6CB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10" name="Text Box 4">
                  <a:extLst>
                    <a:ext uri="{FF2B5EF4-FFF2-40B4-BE49-F238E27FC236}">
                      <a16:creationId xmlns:a16="http://schemas.microsoft.com/office/drawing/2014/main" id="{C0A77E83-8A5F-E883-A66E-CCB9C77E0678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1" name="Text Box 4">
                  <a:extLst>
                    <a:ext uri="{FF2B5EF4-FFF2-40B4-BE49-F238E27FC236}">
                      <a16:creationId xmlns:a16="http://schemas.microsoft.com/office/drawing/2014/main" id="{1F8FA50A-33DA-855D-2121-A966200E2939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2" name="Text Box 4">
                  <a:extLst>
                    <a:ext uri="{FF2B5EF4-FFF2-40B4-BE49-F238E27FC236}">
                      <a16:creationId xmlns:a16="http://schemas.microsoft.com/office/drawing/2014/main" id="{7B4566A4-61E2-59C3-5E54-9732BB5787AA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3" name="Arc 112">
                  <a:extLst>
                    <a:ext uri="{FF2B5EF4-FFF2-40B4-BE49-F238E27FC236}">
                      <a16:creationId xmlns:a16="http://schemas.microsoft.com/office/drawing/2014/main" id="{93785415-AFFE-259C-F8B1-9C71DC89EDCB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14" name="Arc 113">
                  <a:extLst>
                    <a:ext uri="{FF2B5EF4-FFF2-40B4-BE49-F238E27FC236}">
                      <a16:creationId xmlns:a16="http://schemas.microsoft.com/office/drawing/2014/main" id="{79A67685-FD01-5C2F-AE9C-09B535810C60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15" name="Arc 114">
                  <a:extLst>
                    <a:ext uri="{FF2B5EF4-FFF2-40B4-BE49-F238E27FC236}">
                      <a16:creationId xmlns:a16="http://schemas.microsoft.com/office/drawing/2014/main" id="{35E7C843-CB1B-80CF-4F57-8BBAD59198AB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</p:grpSp>
        <p:sp>
          <p:nvSpPr>
            <p:cNvPr id="117" name="Text Box 4">
              <a:extLst>
                <a:ext uri="{FF2B5EF4-FFF2-40B4-BE49-F238E27FC236}">
                  <a16:creationId xmlns:a16="http://schemas.microsoft.com/office/drawing/2014/main" id="{531536F1-541C-D799-A40F-C3E3FB6258BA}"/>
                </a:ext>
              </a:extLst>
            </p:cNvPr>
            <p:cNvSpPr txBox="1"/>
            <p:nvPr/>
          </p:nvSpPr>
          <p:spPr>
            <a:xfrm>
              <a:off x="8622546" y="4063293"/>
              <a:ext cx="1075750" cy="431031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24" name="Picture 123">
            <a:extLst>
              <a:ext uri="{FF2B5EF4-FFF2-40B4-BE49-F238E27FC236}">
                <a16:creationId xmlns:a16="http://schemas.microsoft.com/office/drawing/2014/main" id="{2C1A0BF5-2DAC-3DD1-4837-01C3D5FDB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449" y="4132484"/>
            <a:ext cx="2969658" cy="1762480"/>
          </a:xfrm>
          <a:prstGeom prst="rect">
            <a:avLst/>
          </a:prstGeom>
        </p:spPr>
      </p:pic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A458B14-F73B-BF3C-8790-AAF393631B00}"/>
              </a:ext>
            </a:extLst>
          </p:cNvPr>
          <p:cNvCxnSpPr>
            <a:cxnSpLocks/>
          </p:cNvCxnSpPr>
          <p:nvPr/>
        </p:nvCxnSpPr>
        <p:spPr>
          <a:xfrm>
            <a:off x="3034957" y="3584024"/>
            <a:ext cx="0" cy="299207"/>
          </a:xfrm>
          <a:prstGeom prst="straightConnector1">
            <a:avLst/>
          </a:prstGeom>
          <a:ln w="57150" cap="rnd">
            <a:solidFill>
              <a:srgbClr val="0E1126"/>
            </a:solidFill>
            <a:tailEnd type="arrow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3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738944" y="2098376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33" name="TextBox 33"/>
          <p:cNvSpPr txBox="1"/>
          <p:nvPr/>
        </p:nvSpPr>
        <p:spPr>
          <a:xfrm>
            <a:off x="1377047" y="1824054"/>
            <a:ext cx="3884563" cy="42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E1126"/>
                </a:solidFill>
              </a:rPr>
              <a:t>Raw Fluorescence Data 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631752" y="1824054"/>
            <a:ext cx="2691011" cy="42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E1126"/>
                </a:solidFill>
              </a:rPr>
              <a:t>Fourier Wavelets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9EC4358-8A80-E2E3-5EC7-F8452623A919}"/>
              </a:ext>
            </a:extLst>
          </p:cNvPr>
          <p:cNvSpPr txBox="1"/>
          <p:nvPr/>
        </p:nvSpPr>
        <p:spPr>
          <a:xfrm>
            <a:off x="2064885" y="1300650"/>
            <a:ext cx="8062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E1126"/>
                </a:solidFill>
              </a:rPr>
              <a:t>Sample Plots: </a:t>
            </a:r>
            <a:r>
              <a:rPr lang="en-US" sz="1800" i="1" dirty="0">
                <a:solidFill>
                  <a:srgbClr val="0E1126"/>
                </a:solidFill>
              </a:rPr>
              <a:t>Fragilariopsis cylindrus 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at 0°C and 0.6 µmol photons m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-2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s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-1</a:t>
            </a:r>
            <a:endParaRPr lang="en-US" sz="1800" dirty="0">
              <a:solidFill>
                <a:srgbClr val="0E1126"/>
              </a:solidFill>
              <a:ea typeface="Codec Pro"/>
            </a:endParaRP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5294D0EF-7862-1528-070D-587AB0E5B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17</a:t>
            </a:fld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25F0D76-042E-49D1-DDB5-02B73156DA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342" b="2038"/>
          <a:stretch/>
        </p:blipFill>
        <p:spPr>
          <a:xfrm>
            <a:off x="518690" y="2053532"/>
            <a:ext cx="4966947" cy="426690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B5D9EF4-8FF4-D0B3-85F6-A710001EF5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436" t="-2601" r="1417" b="728"/>
          <a:stretch/>
        </p:blipFill>
        <p:spPr>
          <a:xfrm>
            <a:off x="6440304" y="1968420"/>
            <a:ext cx="5346446" cy="443712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350EFBB-CA2B-693D-0AD4-CDB1C20F3053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 err="1"/>
              <a:t>Roesch</a:t>
            </a:r>
            <a:r>
              <a:rPr lang="en-CA" sz="1050" dirty="0"/>
              <a:t> &amp; </a:t>
            </a:r>
            <a:r>
              <a:rPr lang="en-CA" sz="1050" dirty="0" err="1"/>
              <a:t>Schmidbauer</a:t>
            </a:r>
            <a:r>
              <a:rPr lang="en-CA" sz="1050" dirty="0"/>
              <a:t>, 2018. WaveletComp 		Theis &amp; Meyer-</a:t>
            </a:r>
            <a:r>
              <a:rPr lang="en-CA" sz="1050" dirty="0" err="1"/>
              <a:t>Bäse</a:t>
            </a:r>
            <a:r>
              <a:rPr lang="en-CA" sz="1050" dirty="0"/>
              <a:t>, 2010. Biomedical Signal Analysis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D622115-4786-9F83-204D-239B7F64CB27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Wavelet Transformation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C22C4-0E09-071C-0C4C-8EA4C2A5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8ABF4B-C0F3-B2E7-213E-4CDE6AB0DB7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67CBC9-B953-D2D5-38CD-C30DF1A00F1B}"/>
              </a:ext>
            </a:extLst>
          </p:cNvPr>
          <p:cNvSpPr txBox="1"/>
          <p:nvPr/>
        </p:nvSpPr>
        <p:spPr>
          <a:xfrm>
            <a:off x="3096524" y="1278824"/>
            <a:ext cx="5995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E1126"/>
                </a:solidFill>
              </a:rPr>
              <a:t>Sample Plot: </a:t>
            </a:r>
            <a:r>
              <a:rPr lang="en-US" sz="1800" i="1" dirty="0">
                <a:solidFill>
                  <a:srgbClr val="0E1126"/>
                </a:solidFill>
              </a:rPr>
              <a:t>Chlamydomonas priscuii 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at 8°C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0BA91F-2E0E-284A-1137-4BF2787B0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539" y="1712186"/>
            <a:ext cx="10046645" cy="475893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E2ABBFA-231D-9F17-9C9E-E388BF08C4D9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ChlF Periodicity</a:t>
            </a:r>
          </a:p>
        </p:txBody>
      </p:sp>
    </p:spTree>
    <p:extLst>
      <p:ext uri="{BB962C8B-B14F-4D97-AF65-F5344CB8AC3E}">
        <p14:creationId xmlns:p14="http://schemas.microsoft.com/office/powerpoint/2010/main" val="4586799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A graph of a wavelet and flash number&#10;&#10;Description automatically generated">
            <a:extLst>
              <a:ext uri="{FF2B5EF4-FFF2-40B4-BE49-F238E27FC236}">
                <a16:creationId xmlns:a16="http://schemas.microsoft.com/office/drawing/2014/main" id="{EAB1E11C-DF34-D34D-E7D0-DD4408016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77" y="1893199"/>
            <a:ext cx="10956387" cy="4482158"/>
          </a:xfrm>
          <a:prstGeom prst="rect">
            <a:avLst/>
          </a:prstGeom>
        </p:spPr>
      </p:pic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31AB8C50-996F-D03C-B5A1-9E74D7C16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19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543491-5A64-301B-D07A-3DF2C7CC8189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9456E3A-CD7E-9638-1D55-6E7EA19EF5A2}"/>
              </a:ext>
            </a:extLst>
          </p:cNvPr>
          <p:cNvSpPr txBox="1"/>
          <p:nvPr/>
        </p:nvSpPr>
        <p:spPr>
          <a:xfrm>
            <a:off x="2360315" y="1278824"/>
            <a:ext cx="7468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E1126"/>
                </a:solidFill>
              </a:rPr>
              <a:t>Sample Plot: </a:t>
            </a:r>
            <a:r>
              <a:rPr lang="en-US" sz="1800" i="1" dirty="0">
                <a:solidFill>
                  <a:srgbClr val="0E1126"/>
                </a:solidFill>
              </a:rPr>
              <a:t>Chlamydomonas priscuii 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at 8°C &amp; 0.7 µmol photons m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-2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s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-1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 </a:t>
            </a:r>
          </a:p>
        </p:txBody>
      </p:sp>
      <p:sp>
        <p:nvSpPr>
          <p:cNvPr id="72" name="Arc 71">
            <a:extLst>
              <a:ext uri="{FF2B5EF4-FFF2-40B4-BE49-F238E27FC236}">
                <a16:creationId xmlns:a16="http://schemas.microsoft.com/office/drawing/2014/main" id="{DAA449CD-0A1A-019A-D113-38E577342C0F}"/>
              </a:ext>
            </a:extLst>
          </p:cNvPr>
          <p:cNvSpPr/>
          <p:nvPr/>
        </p:nvSpPr>
        <p:spPr>
          <a:xfrm>
            <a:off x="8329246" y="3933092"/>
            <a:ext cx="961292" cy="1066800"/>
          </a:xfrm>
          <a:prstGeom prst="arc">
            <a:avLst>
              <a:gd name="adj1" fmla="val 5436860"/>
              <a:gd name="adj2" fmla="val 10849852"/>
            </a:avLst>
          </a:prstGeom>
          <a:ln w="22225" cap="rnd">
            <a:solidFill>
              <a:srgbClr val="0E1126"/>
            </a:solidFill>
            <a:headEnd type="arrow" w="med" len="sm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BE5F5C0-387E-3E22-B2D8-CAD72887AF2E}"/>
              </a:ext>
            </a:extLst>
          </p:cNvPr>
          <p:cNvSpPr txBox="1"/>
          <p:nvPr/>
        </p:nvSpPr>
        <p:spPr>
          <a:xfrm>
            <a:off x="8809892" y="4630560"/>
            <a:ext cx="25304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Loss of synchronization due to energetically wasteful recombinations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FD64239-A047-1AB6-FA5D-241F1D716A9C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Duration of Cycling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atellite view of the ocean&#10;&#10;Description automatically generated">
            <a:extLst>
              <a:ext uri="{FF2B5EF4-FFF2-40B4-BE49-F238E27FC236}">
                <a16:creationId xmlns:a16="http://schemas.microsoft.com/office/drawing/2014/main" id="{61DA5C04-DABA-B96B-C375-D47E411665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5" t="18531" r="3835" b="29509"/>
          <a:stretch/>
        </p:blipFill>
        <p:spPr>
          <a:xfrm rot="21600000">
            <a:off x="1254850" y="0"/>
            <a:ext cx="10937150" cy="685799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8A568-EF38-5C70-A08C-75310687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39B7A2-EC1C-5D7C-D495-7BEA8A251F2A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 Ardyna &amp; Arrigo, 2020. Nature Climate Change		Phytoplankton Bloom in the Barents Sea, Joshua Stevens, NASA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95B64B-981C-C2C3-F6E9-108FDF68182E}"/>
              </a:ext>
            </a:extLst>
          </p:cNvPr>
          <p:cNvSpPr/>
          <p:nvPr/>
        </p:nvSpPr>
        <p:spPr>
          <a:xfrm>
            <a:off x="0" y="0"/>
            <a:ext cx="2983831" cy="6858000"/>
          </a:xfrm>
          <a:prstGeom prst="rect">
            <a:avLst/>
          </a:prstGeom>
          <a:solidFill>
            <a:srgbClr val="0E11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D2B937-C9C3-4302-7F2C-54CFE219A2BA}"/>
              </a:ext>
            </a:extLst>
          </p:cNvPr>
          <p:cNvSpPr txBox="1"/>
          <p:nvPr/>
        </p:nvSpPr>
        <p:spPr>
          <a:xfrm>
            <a:off x="128334" y="2524155"/>
            <a:ext cx="2855497" cy="156966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Spring Phytoplankton Blooms</a:t>
            </a:r>
          </a:p>
        </p:txBody>
      </p:sp>
    </p:spTree>
    <p:extLst>
      <p:ext uri="{BB962C8B-B14F-4D97-AF65-F5344CB8AC3E}">
        <p14:creationId xmlns:p14="http://schemas.microsoft.com/office/powerpoint/2010/main" val="3449976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42BC9F-AF0D-3429-A5E7-20A16CF3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58C63D-8A1A-8984-04B5-1F44A07963AF}"/>
              </a:ext>
            </a:extLst>
          </p:cNvPr>
          <p:cNvSpPr txBox="1"/>
          <p:nvPr/>
        </p:nvSpPr>
        <p:spPr>
          <a:xfrm>
            <a:off x="1147841" y="539755"/>
            <a:ext cx="9896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</a:rPr>
              <a:t>Individual strains sustain ChlF oscillations longer under measurement at </a:t>
            </a:r>
            <a:r>
              <a:rPr lang="en-US" sz="2400" b="1" dirty="0">
                <a:solidFill>
                  <a:srgbClr val="0E1126"/>
                </a:solidFill>
              </a:rPr>
              <a:t>higher</a:t>
            </a:r>
            <a:r>
              <a:rPr lang="en-US" sz="2400" dirty="0">
                <a:solidFill>
                  <a:srgbClr val="0E1126"/>
                </a:solidFill>
              </a:rPr>
              <a:t> light levels &amp; </a:t>
            </a:r>
            <a:r>
              <a:rPr lang="en-US" sz="2400" b="1" dirty="0">
                <a:solidFill>
                  <a:srgbClr val="0E1126"/>
                </a:solidFill>
              </a:rPr>
              <a:t>lower</a:t>
            </a:r>
            <a:r>
              <a:rPr lang="en-US" sz="2400" dirty="0">
                <a:solidFill>
                  <a:srgbClr val="0E1126"/>
                </a:solidFill>
              </a:rPr>
              <a:t> temperatures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78CC1A-A74E-B449-C210-B78FDE0BF024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pic>
        <p:nvPicPr>
          <p:cNvPr id="12" name="Picture 11" descr="A chart of a temperature&#10;&#10;Description automatically generated with medium confidence">
            <a:extLst>
              <a:ext uri="{FF2B5EF4-FFF2-40B4-BE49-F238E27FC236}">
                <a16:creationId xmlns:a16="http://schemas.microsoft.com/office/drawing/2014/main" id="{19673959-1622-75DD-C4EB-8855C8372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834" y="1545382"/>
            <a:ext cx="8755966" cy="489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397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CF59570-3DC6-2D74-33F6-0527CA4109B6}"/>
              </a:ext>
            </a:extLst>
          </p:cNvPr>
          <p:cNvSpPr txBox="1"/>
          <p:nvPr/>
        </p:nvSpPr>
        <p:spPr>
          <a:xfrm>
            <a:off x="2231978" y="539755"/>
            <a:ext cx="7728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  <a:latin typeface="+mj-lt"/>
              </a:rPr>
              <a:t>Polar strains exhibited synchronous cycling under a </a:t>
            </a:r>
            <a:r>
              <a:rPr lang="en-US" sz="2400" b="1" dirty="0">
                <a:solidFill>
                  <a:srgbClr val="0E1126"/>
                </a:solidFill>
                <a:latin typeface="+mj-lt"/>
              </a:rPr>
              <a:t>broader</a:t>
            </a:r>
            <a:r>
              <a:rPr lang="en-US" sz="2400" dirty="0">
                <a:solidFill>
                  <a:srgbClr val="0E1126"/>
                </a:solidFill>
                <a:latin typeface="+mj-lt"/>
              </a:rPr>
              <a:t> range of conditions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CFC69C1-674A-B709-A5C8-70A09869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49C601-8CCC-C066-E096-B91703097A34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pic>
        <p:nvPicPr>
          <p:cNvPr id="15" name="Picture 14" descr="A graph showing the temperature of a temperature&#10;&#10;Description automatically generated">
            <a:extLst>
              <a:ext uri="{FF2B5EF4-FFF2-40B4-BE49-F238E27FC236}">
                <a16:creationId xmlns:a16="http://schemas.microsoft.com/office/drawing/2014/main" id="{7ED15AE6-0AA4-D129-A9B2-72FF00CE7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588" y="1782681"/>
            <a:ext cx="11064474" cy="442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008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CF59570-3DC6-2D74-33F6-0527CA4109B6}"/>
              </a:ext>
            </a:extLst>
          </p:cNvPr>
          <p:cNvSpPr txBox="1"/>
          <p:nvPr/>
        </p:nvSpPr>
        <p:spPr>
          <a:xfrm>
            <a:off x="2293517" y="506908"/>
            <a:ext cx="7604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  <a:latin typeface="+mj-lt"/>
              </a:rPr>
              <a:t>Polar strains sustained </a:t>
            </a:r>
            <a:r>
              <a:rPr lang="en-US" sz="2400" b="1" dirty="0">
                <a:solidFill>
                  <a:srgbClr val="0E1126"/>
                </a:solidFill>
                <a:latin typeface="+mj-lt"/>
              </a:rPr>
              <a:t>longer</a:t>
            </a:r>
            <a:r>
              <a:rPr lang="en-US" sz="2400" dirty="0">
                <a:solidFill>
                  <a:srgbClr val="0E1126"/>
                </a:solidFill>
                <a:latin typeface="+mj-lt"/>
              </a:rPr>
              <a:t> cycling under low light &amp; comparable temperatures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CFC69C1-674A-B709-A5C8-70A09869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22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B497B5-6AE1-9387-886D-1D2A7FAFFD4B}"/>
              </a:ext>
            </a:extLst>
          </p:cNvPr>
          <p:cNvSpPr/>
          <p:nvPr/>
        </p:nvSpPr>
        <p:spPr>
          <a:xfrm>
            <a:off x="1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pic>
        <p:nvPicPr>
          <p:cNvPr id="16" name="Picture 15" descr="A comparison of different colored shapes&#10;&#10;Description automatically generated with medium confidence">
            <a:extLst>
              <a:ext uri="{FF2B5EF4-FFF2-40B4-BE49-F238E27FC236}">
                <a16:creationId xmlns:a16="http://schemas.microsoft.com/office/drawing/2014/main" id="{2A0C7A32-0C74-04C1-D48A-79DCB442C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440" y="1563387"/>
            <a:ext cx="10772336" cy="478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1836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green cloud&#10;&#10;Description automatically generated">
            <a:extLst>
              <a:ext uri="{FF2B5EF4-FFF2-40B4-BE49-F238E27FC236}">
                <a16:creationId xmlns:a16="http://schemas.microsoft.com/office/drawing/2014/main" id="{656F4042-979C-5DAA-76B3-0D20517441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70" t="2507" r="5397" b="17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7796CD-E84E-79EB-E52D-D35F6AC2D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>
                <a:solidFill>
                  <a:schemeClr val="bg1"/>
                </a:solidFill>
              </a:rPr>
              <a:t>23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336A08-ACED-B66A-2F42-31A708B40A6F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Phytoplankton Bloom extending over 500 000 km</a:t>
            </a:r>
            <a:r>
              <a:rPr lang="en-CA" sz="1050" baseline="30000" dirty="0"/>
              <a:t>2</a:t>
            </a:r>
            <a:r>
              <a:rPr lang="en-CA" sz="1050" dirty="0"/>
              <a:t> in the Barents Sea, 2022. Copernicus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4F0DB59-D0D9-11F9-1B29-924680B74497}"/>
              </a:ext>
            </a:extLst>
          </p:cNvPr>
          <p:cNvGrpSpPr/>
          <p:nvPr/>
        </p:nvGrpSpPr>
        <p:grpSpPr>
          <a:xfrm>
            <a:off x="1034968" y="1177175"/>
            <a:ext cx="10119035" cy="4503649"/>
            <a:chOff x="1034968" y="1177175"/>
            <a:chExt cx="10119035" cy="4503649"/>
          </a:xfrm>
        </p:grpSpPr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10290021-2048-218B-E727-113A9E0C8EF2}"/>
                </a:ext>
              </a:extLst>
            </p:cNvPr>
            <p:cNvSpPr/>
            <p:nvPr/>
          </p:nvSpPr>
          <p:spPr>
            <a:xfrm>
              <a:off x="1034968" y="1177175"/>
              <a:ext cx="10119035" cy="4503649"/>
            </a:xfrm>
            <a:prstGeom prst="rect">
              <a:avLst/>
            </a:prstGeom>
            <a:solidFill>
              <a:srgbClr val="0E1126">
                <a:alpha val="89804"/>
              </a:srgbClr>
            </a:solidFill>
          </p:spPr>
          <p:txBody>
            <a:bodyPr lIns="360000" rIns="360000" bIns="180000" anchor="b" anchorCtr="0"/>
            <a:lstStyle/>
            <a:p>
              <a:pPr algn="ctr"/>
              <a:r>
                <a:rPr lang="en-US" sz="2200" dirty="0">
                  <a:solidFill>
                    <a:schemeClr val="bg1"/>
                  </a:solidFill>
                </a:rPr>
                <a:t>Polar phytoplankton exhibit the capacity to suppress energetically wasteful charge recombinations &amp; sustain energetically efficient photosynthesis under extremely low light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7C7C372-34BD-AFCA-C939-1A841F0E09BC}"/>
                </a:ext>
              </a:extLst>
            </p:cNvPr>
            <p:cNvGrpSpPr/>
            <p:nvPr/>
          </p:nvGrpSpPr>
          <p:grpSpPr>
            <a:xfrm>
              <a:off x="2299410" y="1500598"/>
              <a:ext cx="7590151" cy="2488136"/>
              <a:chOff x="1701584" y="1259298"/>
              <a:chExt cx="7590151" cy="2488136"/>
            </a:xfrm>
          </p:grpSpPr>
          <p:sp>
            <p:nvSpPr>
              <p:cNvPr id="8" name="TextBox 6">
                <a:extLst>
                  <a:ext uri="{FF2B5EF4-FFF2-40B4-BE49-F238E27FC236}">
                    <a16:creationId xmlns:a16="http://schemas.microsoft.com/office/drawing/2014/main" id="{8117023C-B4AE-5396-ADB6-4EC26E148A5C}"/>
                  </a:ext>
                </a:extLst>
              </p:cNvPr>
              <p:cNvSpPr txBox="1"/>
              <p:nvPr/>
            </p:nvSpPr>
            <p:spPr>
              <a:xfrm>
                <a:off x="2440489" y="2222776"/>
                <a:ext cx="6851246" cy="55399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Polar strains exhibit significant cycling across a broader range of conditions than temperate strains</a:t>
                </a:r>
              </a:p>
            </p:txBody>
          </p:sp>
          <p:sp>
            <p:nvSpPr>
              <p:cNvPr id="9" name="TextBox 9">
                <a:extLst>
                  <a:ext uri="{FF2B5EF4-FFF2-40B4-BE49-F238E27FC236}">
                    <a16:creationId xmlns:a16="http://schemas.microsoft.com/office/drawing/2014/main" id="{77C41CF0-BF97-CC9F-07C5-AE20EE093B1E}"/>
                  </a:ext>
                </a:extLst>
              </p:cNvPr>
              <p:cNvSpPr txBox="1"/>
              <p:nvPr/>
            </p:nvSpPr>
            <p:spPr>
              <a:xfrm>
                <a:off x="1701584" y="2171096"/>
                <a:ext cx="553268" cy="65735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047"/>
                  </a:lnSpc>
                </a:pPr>
                <a:r>
                  <a:rPr lang="en-US" sz="4400" b="1" spc="321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10" name="TextBox 7">
                <a:extLst>
                  <a:ext uri="{FF2B5EF4-FFF2-40B4-BE49-F238E27FC236}">
                    <a16:creationId xmlns:a16="http://schemas.microsoft.com/office/drawing/2014/main" id="{5F607F44-AFA3-1FF6-54A8-5ECBC6E2EB50}"/>
                  </a:ext>
                </a:extLst>
              </p:cNvPr>
              <p:cNvSpPr txBox="1"/>
              <p:nvPr/>
            </p:nvSpPr>
            <p:spPr>
              <a:xfrm>
                <a:off x="2424089" y="3142636"/>
                <a:ext cx="6855911" cy="55399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Under low light &amp; comparable temperatures, polar strains sustain longer synchronous cycling than temperate strains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2B5DC55-75D0-6CF1-8F76-C155B2E54CF4}"/>
                  </a:ext>
                </a:extLst>
              </p:cNvPr>
              <p:cNvSpPr txBox="1"/>
              <p:nvPr/>
            </p:nvSpPr>
            <p:spPr>
              <a:xfrm>
                <a:off x="1701584" y="3090075"/>
                <a:ext cx="553268" cy="65735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047"/>
                  </a:lnSpc>
                </a:pPr>
                <a:r>
                  <a:rPr lang="en-US" sz="4400" b="1" spc="321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Times New Roman" panose="02020603050405020304" pitchFamily="18" charset="0"/>
                  </a:rPr>
                  <a:t>3</a:t>
                </a:r>
              </a:p>
            </p:txBody>
          </p:sp>
          <p:sp>
            <p:nvSpPr>
              <p:cNvPr id="12" name="TextBox 5">
                <a:extLst>
                  <a:ext uri="{FF2B5EF4-FFF2-40B4-BE49-F238E27FC236}">
                    <a16:creationId xmlns:a16="http://schemas.microsoft.com/office/drawing/2014/main" id="{310E83E8-773C-4DA3-3565-3CAFF7363983}"/>
                  </a:ext>
                </a:extLst>
              </p:cNvPr>
              <p:cNvSpPr txBox="1"/>
              <p:nvPr/>
            </p:nvSpPr>
            <p:spPr>
              <a:xfrm>
                <a:off x="2431088" y="1307388"/>
                <a:ext cx="6851245" cy="55399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Within strains, longer cycling was observed at higher light levels and colder temperatures</a:t>
                </a:r>
              </a:p>
            </p:txBody>
          </p:sp>
          <p:sp>
            <p:nvSpPr>
              <p:cNvPr id="13" name="TextBox 9">
                <a:extLst>
                  <a:ext uri="{FF2B5EF4-FFF2-40B4-BE49-F238E27FC236}">
                    <a16:creationId xmlns:a16="http://schemas.microsoft.com/office/drawing/2014/main" id="{6060D1F1-220F-8E28-F0C6-A90AA4CFAAC8}"/>
                  </a:ext>
                </a:extLst>
              </p:cNvPr>
              <p:cNvSpPr txBox="1"/>
              <p:nvPr/>
            </p:nvSpPr>
            <p:spPr>
              <a:xfrm>
                <a:off x="1701584" y="1259298"/>
                <a:ext cx="553268" cy="65017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047"/>
                  </a:lnSpc>
                </a:pPr>
                <a:r>
                  <a:rPr lang="en-US" sz="4400" b="1" spc="321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</a:rPr>
                  <a:t>1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24709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blue and green light&#10;&#10;Description automatically generated">
            <a:extLst>
              <a:ext uri="{FF2B5EF4-FFF2-40B4-BE49-F238E27FC236}">
                <a16:creationId xmlns:a16="http://schemas.microsoft.com/office/drawing/2014/main" id="{65269D15-7F39-31E1-B96A-EAADAEAF27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E606AA-710F-1A41-FA43-7BE56566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24</a:t>
            </a:fld>
            <a:endParaRPr lang="en-US"/>
          </a:p>
        </p:txBody>
      </p:sp>
      <p:sp>
        <p:nvSpPr>
          <p:cNvPr id="2" name="AutoShape 3">
            <a:extLst>
              <a:ext uri="{FF2B5EF4-FFF2-40B4-BE49-F238E27FC236}">
                <a16:creationId xmlns:a16="http://schemas.microsoft.com/office/drawing/2014/main" id="{276A468E-54A5-1BE0-6616-903AA343FC89}"/>
              </a:ext>
            </a:extLst>
          </p:cNvPr>
          <p:cNvSpPr/>
          <p:nvPr/>
        </p:nvSpPr>
        <p:spPr>
          <a:xfrm>
            <a:off x="1036482" y="1586698"/>
            <a:ext cx="10119035" cy="4629860"/>
          </a:xfrm>
          <a:prstGeom prst="rect">
            <a:avLst/>
          </a:prstGeom>
          <a:solidFill>
            <a:srgbClr val="0E1126">
              <a:alpha val="89804"/>
            </a:srgbClr>
          </a:solidFill>
        </p:spPr>
        <p:txBody>
          <a:bodyPr/>
          <a:lstStyle/>
          <a:p>
            <a:pPr algn="ctr">
              <a:lnSpc>
                <a:spcPts val="2987"/>
              </a:lnSpc>
              <a:spcBef>
                <a:spcPts val="300"/>
              </a:spcBef>
            </a:pPr>
            <a:r>
              <a:rPr lang="en-US" sz="1600" dirty="0">
                <a:solidFill>
                  <a:srgbClr val="F7F7F7"/>
                </a:solidFill>
              </a:rPr>
              <a:t>I thank my supervisor:</a:t>
            </a:r>
          </a:p>
          <a:p>
            <a:pPr algn="ctr"/>
            <a:r>
              <a:rPr lang="en-US" sz="2400" dirty="0">
                <a:solidFill>
                  <a:srgbClr val="F7F7F7"/>
                </a:solidFill>
              </a:rPr>
              <a:t>Dr. Douglas A. Campbell</a:t>
            </a: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as well as Campbell Lab members: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Dr. Maximilian Berthold, Dr. Sylwia Sliwinska-Wilczewska, Naaman Omar,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 Mireille Savoie, &amp; Miranda Corkum</a:t>
            </a: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and our partners at 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The International Research Laboratory Takuvik at Université de Laval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 &amp; Cvetkovska Lab at the University of Ottawa </a:t>
            </a:r>
          </a:p>
          <a:p>
            <a:endParaRPr lang="en-US" sz="120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0C5BECDB-C63B-7AFB-34A5-74E63D15C805}"/>
              </a:ext>
            </a:extLst>
          </p:cNvPr>
          <p:cNvSpPr/>
          <p:nvPr/>
        </p:nvSpPr>
        <p:spPr>
          <a:xfrm>
            <a:off x="1036482" y="5244676"/>
            <a:ext cx="2268985" cy="971882"/>
          </a:xfrm>
          <a:custGeom>
            <a:avLst/>
            <a:gdLst/>
            <a:ahLst/>
            <a:cxnLst/>
            <a:rect l="l" t="t" r="r" b="b"/>
            <a:pathLst>
              <a:path w="3403477" h="1457823">
                <a:moveTo>
                  <a:pt x="0" y="0"/>
                </a:moveTo>
                <a:lnTo>
                  <a:pt x="3403477" y="0"/>
                </a:lnTo>
                <a:lnTo>
                  <a:pt x="3403477" y="1457822"/>
                </a:lnTo>
                <a:lnTo>
                  <a:pt x="0" y="1457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C2E094BF-F884-E01D-8C1F-FB67168EE612}"/>
              </a:ext>
            </a:extLst>
          </p:cNvPr>
          <p:cNvSpPr/>
          <p:nvPr/>
        </p:nvSpPr>
        <p:spPr>
          <a:xfrm>
            <a:off x="3947807" y="5244677"/>
            <a:ext cx="1413167" cy="957499"/>
          </a:xfrm>
          <a:custGeom>
            <a:avLst/>
            <a:gdLst/>
            <a:ahLst/>
            <a:cxnLst/>
            <a:rect l="l" t="t" r="r" b="b"/>
            <a:pathLst>
              <a:path w="2119751" h="1436249">
                <a:moveTo>
                  <a:pt x="0" y="0"/>
                </a:moveTo>
                <a:lnTo>
                  <a:pt x="2119751" y="0"/>
                </a:lnTo>
                <a:lnTo>
                  <a:pt x="2119751" y="1436248"/>
                </a:lnTo>
                <a:lnTo>
                  <a:pt x="0" y="14362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4541" b="-23048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6458645C-BA3D-FC44-11F5-F78221C5E77B}"/>
              </a:ext>
            </a:extLst>
          </p:cNvPr>
          <p:cNvSpPr/>
          <p:nvPr/>
        </p:nvSpPr>
        <p:spPr>
          <a:xfrm>
            <a:off x="10140312" y="5244676"/>
            <a:ext cx="994964" cy="925749"/>
          </a:xfrm>
          <a:custGeom>
            <a:avLst/>
            <a:gdLst/>
            <a:ahLst/>
            <a:cxnLst/>
            <a:rect l="l" t="t" r="r" b="b"/>
            <a:pathLst>
              <a:path w="1492446" h="1388624">
                <a:moveTo>
                  <a:pt x="0" y="0"/>
                </a:moveTo>
                <a:lnTo>
                  <a:pt x="1492446" y="0"/>
                </a:lnTo>
                <a:lnTo>
                  <a:pt x="1492446" y="1388623"/>
                </a:lnTo>
                <a:lnTo>
                  <a:pt x="0" y="13886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09581DBB-F588-4E47-F33C-804BD5235372}"/>
              </a:ext>
            </a:extLst>
          </p:cNvPr>
          <p:cNvSpPr/>
          <p:nvPr/>
        </p:nvSpPr>
        <p:spPr>
          <a:xfrm>
            <a:off x="6002324" y="5311344"/>
            <a:ext cx="1929540" cy="838546"/>
          </a:xfrm>
          <a:custGeom>
            <a:avLst/>
            <a:gdLst/>
            <a:ahLst/>
            <a:cxnLst/>
            <a:rect l="l" t="t" r="r" b="b"/>
            <a:pathLst>
              <a:path w="2894310" h="1257819">
                <a:moveTo>
                  <a:pt x="0" y="0"/>
                </a:moveTo>
                <a:lnTo>
                  <a:pt x="2894310" y="0"/>
                </a:lnTo>
                <a:lnTo>
                  <a:pt x="2894310" y="1257819"/>
                </a:lnTo>
                <a:lnTo>
                  <a:pt x="0" y="12578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5E21FA25-16DA-B762-6A8D-B6DB94239E50}"/>
              </a:ext>
            </a:extLst>
          </p:cNvPr>
          <p:cNvSpPr/>
          <p:nvPr/>
        </p:nvSpPr>
        <p:spPr>
          <a:xfrm>
            <a:off x="8573214" y="5244676"/>
            <a:ext cx="925749" cy="925749"/>
          </a:xfrm>
          <a:custGeom>
            <a:avLst/>
            <a:gdLst/>
            <a:ahLst/>
            <a:cxnLst/>
            <a:rect l="l" t="t" r="r" b="b"/>
            <a:pathLst>
              <a:path w="1388624" h="1388624">
                <a:moveTo>
                  <a:pt x="0" y="0"/>
                </a:moveTo>
                <a:lnTo>
                  <a:pt x="1388623" y="0"/>
                </a:lnTo>
                <a:lnTo>
                  <a:pt x="1388623" y="1388623"/>
                </a:lnTo>
                <a:lnTo>
                  <a:pt x="0" y="13886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45CFB33-D804-140C-137C-9CFB91B81197}"/>
              </a:ext>
            </a:extLst>
          </p:cNvPr>
          <p:cNvSpPr txBox="1">
            <a:spLocks/>
          </p:cNvSpPr>
          <p:nvPr/>
        </p:nvSpPr>
        <p:spPr>
          <a:xfrm>
            <a:off x="2805879" y="422783"/>
            <a:ext cx="6580239" cy="8285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800" dirty="0">
              <a:effectLst>
                <a:glow rad="101600">
                  <a:srgbClr val="F7F7F7">
                    <a:alpha val="40000"/>
                  </a:srgbClr>
                </a:glow>
              </a:effectLst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6EE8AD0-174A-2D55-BD58-94C2B09BDB74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1356181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blue and green light&#10;&#10;Description automatically generated">
            <a:extLst>
              <a:ext uri="{FF2B5EF4-FFF2-40B4-BE49-F238E27FC236}">
                <a16:creationId xmlns:a16="http://schemas.microsoft.com/office/drawing/2014/main" id="{65269D15-7F39-31E1-B96A-EAADAEAF27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E606AA-710F-1A41-FA43-7BE56566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25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45CFB33-D804-140C-137C-9CFB91B81197}"/>
              </a:ext>
            </a:extLst>
          </p:cNvPr>
          <p:cNvSpPr txBox="1">
            <a:spLocks/>
          </p:cNvSpPr>
          <p:nvPr/>
        </p:nvSpPr>
        <p:spPr>
          <a:xfrm>
            <a:off x="2805879" y="422783"/>
            <a:ext cx="6580239" cy="8285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800" dirty="0">
              <a:effectLst>
                <a:glow rad="101600">
                  <a:srgbClr val="F7F7F7">
                    <a:alpha val="40000"/>
                  </a:srgbClr>
                </a:glow>
              </a:effectLst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0065C089-ECB9-E161-E636-B79C2644EBC3}"/>
              </a:ext>
            </a:extLst>
          </p:cNvPr>
          <p:cNvSpPr/>
          <p:nvPr/>
        </p:nvSpPr>
        <p:spPr>
          <a:xfrm>
            <a:off x="-6676" y="5386387"/>
            <a:ext cx="5886450" cy="1471613"/>
          </a:xfrm>
          <a:prstGeom prst="rect">
            <a:avLst/>
          </a:prstGeom>
          <a:solidFill>
            <a:srgbClr val="0E1126"/>
          </a:solidFill>
        </p:spPr>
        <p:txBody>
          <a:bodyPr anchor="ctr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alatino" pitchFamily="2" charset="77"/>
                <a:ea typeface="Palatino" pitchFamily="2" charset="77"/>
                <a:cs typeface="+mn-cs"/>
              </a:rPr>
              <a:t>Questions?</a:t>
            </a:r>
          </a:p>
          <a:p>
            <a:endParaRPr lang="en-US" sz="1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919151-6947-4C64-D9F5-41C3D48F9949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Image: Maria Stenzel</a:t>
            </a:r>
          </a:p>
        </p:txBody>
      </p:sp>
    </p:spTree>
    <p:extLst>
      <p:ext uri="{BB962C8B-B14F-4D97-AF65-F5344CB8AC3E}">
        <p14:creationId xmlns:p14="http://schemas.microsoft.com/office/powerpoint/2010/main" val="4258829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2544-C810-5407-4400-35415CC16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5867"/>
            <a:ext cx="10515600" cy="990339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Palatino" pitchFamily="2" charset="77"/>
                <a:ea typeface="Palatino" pitchFamily="2" charset="77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5ACB3-9683-16B3-204A-227A4906B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1260"/>
            <a:ext cx="10809514" cy="5586736"/>
          </a:xfrm>
        </p:spPr>
        <p:txBody>
          <a:bodyPr>
            <a:noAutofit/>
          </a:bodyPr>
          <a:lstStyle/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Ardyna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&amp; Arrigo, K. R. (2020). Phytoplankton dynamics in a changing Arctic Ocean.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Nature Climate Change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(10), Article 10. </a:t>
            </a:r>
          </a:p>
          <a:p>
            <a:pPr marL="9525" indent="-314325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Berge, J., Renaud, P. E.,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Darnis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Cottier, F., Last,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Gabrielsen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T. M., Johnsen, G.,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Seuthe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Weslawski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 M., Leu, E., Moline,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Nahrgang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Søreide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 E.,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Varpe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Ø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., 	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Lønne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O. J.,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Daase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&amp; Falk-Petersen, S. (2015). In the dark: A review of ecosystem processes during the Arctic polar night.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Progress in Oceanography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139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258–271.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Berman-Frank, I., Campbell, D.,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Ciotti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Erickson, Z.,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Fujiki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T., Halsey, K., Hickman,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Gorbunov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Hughes, D., Kolber, Z., Moore,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Oxborough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Prasil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O., Robinson, 	C., Ryan-Keogh, T.,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Silsbe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Simis, S.,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Thomalla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S.,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Varkey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D. (2023).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Application of Single Turnover Active Chlorophyll Fluorescence for Phytoplankton 	Productivity Measurements. Version 2.0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[Report]. Scientific Committee on Oceanic Research (SCOR) Working Group 156.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Gates, C.,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Ananyev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Dismukes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 C. (2020). Realtime kinetics of the light driven steps of photosynthetic water oxidation in living organisms by “stroboscopic” fluorometry. 	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Biochimica et Biophysica Acta (BBA) - Bioenergetics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1861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(8), 148212.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Hancke, K., Lund-Hansen, L. C., Lamare, M.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Højlund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Pedersen, S., King, M. D., Andersen, P., &amp; Sorrell, B. K. (2018). Extreme Low Light Requirement for Algae Growth 	Underneath Sea Ice: A Case Study From Station Nord, NE Greenland.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Journal of Geophysical Research: Oceans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123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(2), 985–1000.</a:t>
            </a: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Kawakami, K., &amp; Shen, J.-R. (2018). Purification of fully active and crystallizable photosystem II from thermophilic cyanobacteria. In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Methods in Enzymology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(Vol. 613, pp. 1–16). 	Elsevier.</a:t>
            </a: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Keren, N., Berg, A., van Kan, P. J.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Levanon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Ohad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I. (1997). Mechanism of photosystem II photoinactivation and D1 protein degradation at low light: The role of back 	electron flow.</a:t>
            </a:r>
            <a:r>
              <a:rPr lang="en-US" sz="1050" kern="1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Proceedings of the National Academy of Sciences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94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(4), 1579–1584.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Kirk, J. T. O. (2011).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Light and Photosynthesis in Aquatic Ecosystems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(3rd ed.). Cambridge University Press.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Mukhopadhyay, S., Mandal, S.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Bhaduri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S., &amp; Armstrong, W. H. (2004). Manganese Clusters with Relevance to Photosystem II.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Chemical Reviews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104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(9), 3981–4026.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Randelhoff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Lacour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Marec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C.,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Leymarie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E., Lagunas, J., Xing, X.,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Darnis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Penkerc’h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C.,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Sampei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Fortier,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D’Ortenzio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F.,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Claustre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Babin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 (2020). Arctic 	mid-winter phytoplankton growth revealed by autonomous profilers.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Science Advances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6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(39), eabc2678.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Rappaport, F.,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Cuni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Xiong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L., Sayre, R., &amp; Lavergne, J. (2005). Charge Recombination and Thermoluminescence in Photosystem II.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Biophysical Journal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88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(3), 1948–1958.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Raven, J. A., Kübler, J. E.,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Beardall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 (2000). Put out the light, and then put out the light.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Journal of the Marine Biological Association of the United Kingdom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80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(1), 1–25. </a:t>
            </a:r>
            <a:endParaRPr lang="en-US" sz="1050" kern="100" dirty="0"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Roesch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Schmidbauer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 (2018).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WaveletComp: Computational wavelet analysis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[Manual].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Schuback, N.,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Tortell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P. D., Berman-Frank, I., Campbell, D.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Ciotti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Courtecuisse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E., Erickson, Z.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Fujiki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T., Halsey, K., Hickman, A. E.,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Huot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Y.,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Gorbunov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 Y., Hughes, 	D. J., Kolber, Z. S., Moore, C.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Oxborough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Prášil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O., Robinson, C. M., Ryan-Keogh, T. J., …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Varkey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D. R. (2021). Single-Turnover Variable Chlorophyll Fluorescence as 	a Tool for Assessing Phytoplankton Photosynthesis and Primary Productivity: Opportunities, Caveats and Recommendations.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Frontiers in Marine Science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8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Theis, F. J., &amp; Meyer-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Bäse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 (2010). Spectral Transformations. In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Biomedical Signal Analysis: Contemporary Methods and Applications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(1st ed., p. 42). MIT Press.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Vass, I. (2011). Role of charge recombination processes in photodamage and photoprotection of the photosystem II complex. </a:t>
            </a:r>
            <a:r>
              <a:rPr lang="en-US" sz="1050" i="1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Physiologia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Plantarum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142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(1), 6–16.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Zaharieva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I.,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Dau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 (2019). Energetics and Kinetics of S-State Transitions Monitored by Delayed Chlorophyll Fluorescence.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Frontiers in Plant Science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307A1-E4F6-1EFF-4CAF-461C3A527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81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E7BEB-9D9C-6F7D-369B-5E7C7334E8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53475"/>
            <a:ext cx="5181600" cy="5751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Light Attenuation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7FF98-C30D-C368-A8B6-8965BEAFA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66853" y="1553475"/>
            <a:ext cx="5181600" cy="57517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Polar Night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2405FCCA-913E-A7DE-F84D-2F71E1F80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2BEEA5-868D-5E8F-F39D-93AB98641E53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 Randelhoff </a:t>
            </a:r>
            <a:r>
              <a:rPr lang="en-CA" sz="1050" i="1" dirty="0"/>
              <a:t>et al</a:t>
            </a:r>
            <a:r>
              <a:rPr lang="en-CA" sz="1050" dirty="0"/>
              <a:t>, 2020. Science Advances        Hancke </a:t>
            </a:r>
            <a:r>
              <a:rPr lang="en-CA" sz="1050" i="1" dirty="0"/>
              <a:t>et al</a:t>
            </a:r>
            <a:r>
              <a:rPr lang="en-CA" sz="1050" dirty="0"/>
              <a:t>, 2018. J Geophysical Research        Raven </a:t>
            </a:r>
            <a:r>
              <a:rPr lang="en-CA" sz="1050" i="1" dirty="0"/>
              <a:t>et al,</a:t>
            </a:r>
            <a:r>
              <a:rPr lang="en-CA" sz="1050" dirty="0"/>
              <a:t> 2000. J Marine Biological Association         Map: Berge </a:t>
            </a:r>
            <a:r>
              <a:rPr lang="en-CA" sz="1050" i="1" dirty="0"/>
              <a:t>et al</a:t>
            </a:r>
            <a:r>
              <a:rPr lang="en-CA" sz="1050" dirty="0"/>
              <a:t>, 2015. Progress in Oceanography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75BF983-69C1-4E21-4563-9E6F90C13CFB}"/>
              </a:ext>
            </a:extLst>
          </p:cNvPr>
          <p:cNvGrpSpPr/>
          <p:nvPr/>
        </p:nvGrpSpPr>
        <p:grpSpPr>
          <a:xfrm>
            <a:off x="1292770" y="2187479"/>
            <a:ext cx="3945210" cy="3957141"/>
            <a:chOff x="1103016" y="2242954"/>
            <a:chExt cx="3945210" cy="3957141"/>
          </a:xfrm>
        </p:grpSpPr>
        <p:sp>
          <p:nvSpPr>
            <p:cNvPr id="7" name="Freeform 2">
              <a:extLst>
                <a:ext uri="{FF2B5EF4-FFF2-40B4-BE49-F238E27FC236}">
                  <a16:creationId xmlns:a16="http://schemas.microsoft.com/office/drawing/2014/main" id="{F9858D7A-267F-1329-A695-A0184D472B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86914" y="2242954"/>
              <a:ext cx="3261312" cy="3957141"/>
            </a:xfrm>
            <a:custGeom>
              <a:avLst/>
              <a:gdLst/>
              <a:ahLst/>
              <a:cxnLst/>
              <a:rect l="l" t="t" r="r" b="b"/>
              <a:pathLst>
                <a:path w="16256999" h="6827546">
                  <a:moveTo>
                    <a:pt x="0" y="0"/>
                  </a:moveTo>
                  <a:lnTo>
                    <a:pt x="16256998" y="0"/>
                  </a:lnTo>
                  <a:lnTo>
                    <a:pt x="16256998" y="6827546"/>
                  </a:lnTo>
                  <a:lnTo>
                    <a:pt x="0" y="6827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85764" t="1090" b="-1184"/>
              </a:stretch>
            </a:blipFill>
          </p:spPr>
          <p:txBody>
            <a:bodyPr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55602A2-3BCC-B0D9-8828-BE2686E03898}"/>
                </a:ext>
              </a:extLst>
            </p:cNvPr>
            <p:cNvGrpSpPr/>
            <p:nvPr/>
          </p:nvGrpSpPr>
          <p:grpSpPr>
            <a:xfrm>
              <a:off x="1103016" y="2364227"/>
              <a:ext cx="540000" cy="3835867"/>
              <a:chOff x="1080156" y="2320289"/>
              <a:chExt cx="540000" cy="3835867"/>
            </a:xfrm>
          </p:grpSpPr>
          <p:sp>
            <p:nvSpPr>
              <p:cNvPr id="6" name="Triangle 5">
                <a:extLst>
                  <a:ext uri="{FF2B5EF4-FFF2-40B4-BE49-F238E27FC236}">
                    <a16:creationId xmlns:a16="http://schemas.microsoft.com/office/drawing/2014/main" id="{70EA9BE8-E5F8-257B-3F50-D84C9194C41C}"/>
                  </a:ext>
                </a:extLst>
              </p:cNvPr>
              <p:cNvSpPr/>
              <p:nvPr/>
            </p:nvSpPr>
            <p:spPr>
              <a:xfrm rot="10800000">
                <a:off x="1080156" y="2320289"/>
                <a:ext cx="540000" cy="3835867"/>
              </a:xfrm>
              <a:prstGeom prst="triangle">
                <a:avLst/>
              </a:prstGeom>
              <a:noFill/>
              <a:ln w="28575">
                <a:solidFill>
                  <a:srgbClr val="0E112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C703303-E705-BB4B-B188-360AE9247F1C}"/>
                  </a:ext>
                </a:extLst>
              </p:cNvPr>
              <p:cNvSpPr txBox="1"/>
              <p:nvPr/>
            </p:nvSpPr>
            <p:spPr>
              <a:xfrm>
                <a:off x="1141605" y="2320289"/>
                <a:ext cx="417102" cy="1810752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rgbClr val="0E1126"/>
                    </a:solidFill>
                  </a:rPr>
                  <a:t>L</a:t>
                </a:r>
              </a:p>
              <a:p>
                <a:pPr algn="ctr"/>
                <a:r>
                  <a:rPr lang="en-US" sz="2600" dirty="0">
                    <a:solidFill>
                      <a:srgbClr val="0E1126"/>
                    </a:solidFill>
                  </a:rPr>
                  <a:t>I</a:t>
                </a:r>
              </a:p>
              <a:p>
                <a:pPr algn="ctr"/>
                <a:r>
                  <a:rPr lang="en-US" sz="2200" dirty="0">
                    <a:solidFill>
                      <a:srgbClr val="0E1126"/>
                    </a:solidFill>
                  </a:rPr>
                  <a:t>G</a:t>
                </a:r>
              </a:p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H</a:t>
                </a:r>
              </a:p>
              <a:p>
                <a:pPr algn="ctr">
                  <a:spcBef>
                    <a:spcPts val="200"/>
                  </a:spcBef>
                </a:pPr>
                <a:r>
                  <a:rPr lang="en-US" sz="1400" dirty="0">
                    <a:solidFill>
                      <a:srgbClr val="0E1126"/>
                    </a:solidFill>
                  </a:rPr>
                  <a:t>T</a:t>
                </a:r>
              </a:p>
            </p:txBody>
          </p:sp>
        </p:grpSp>
      </p:grpSp>
      <p:pic>
        <p:nvPicPr>
          <p:cNvPr id="15" name="Picture 14" descr="A map of the earth&#10;&#10;Description automatically generated">
            <a:extLst>
              <a:ext uri="{FF2B5EF4-FFF2-40B4-BE49-F238E27FC236}">
                <a16:creationId xmlns:a16="http://schemas.microsoft.com/office/drawing/2014/main" id="{673F3E48-4B71-479B-4D6B-277F3BE833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6077" y="2187479"/>
            <a:ext cx="4283153" cy="418936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D50E61E-BF74-C0E8-E742-9456611AFF61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Photic Constraints</a:t>
            </a:r>
          </a:p>
        </p:txBody>
      </p:sp>
    </p:spTree>
    <p:extLst>
      <p:ext uri="{BB962C8B-B14F-4D97-AF65-F5344CB8AC3E}">
        <p14:creationId xmlns:p14="http://schemas.microsoft.com/office/powerpoint/2010/main" val="111786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4BB4-188B-5582-9BA1-6C1C7C0D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2413"/>
            <a:ext cx="10515600" cy="330572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Have polar phytoplankton adapted to extremely low light by increasing their efficiency of photosynthetic energy conversion?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2036BA-B868-C9D2-D292-861A975E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FCD41F-A7A1-9A27-0497-73ABDCD58594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CA" sz="1050" dirty="0"/>
          </a:p>
        </p:txBody>
      </p:sp>
    </p:spTree>
    <p:extLst>
      <p:ext uri="{BB962C8B-B14F-4D97-AF65-F5344CB8AC3E}">
        <p14:creationId xmlns:p14="http://schemas.microsoft.com/office/powerpoint/2010/main" val="2736194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4BB4-188B-5582-9BA1-6C1C7C0D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2413"/>
            <a:ext cx="10515600" cy="330572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Have polar phytoplankton adapted to extremely low light by increasing their efficiency of photosynthetic energy conversion?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2036BA-B868-C9D2-D292-861A975E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0815CC-B4A5-505A-5D7F-DE2125C3CBF4}"/>
              </a:ext>
            </a:extLst>
          </p:cNvPr>
          <p:cNvSpPr txBox="1"/>
          <p:nvPr/>
        </p:nvSpPr>
        <p:spPr>
          <a:xfrm>
            <a:off x="2321169" y="4700954"/>
            <a:ext cx="7549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</a:rPr>
              <a:t>Hypothesized Mechanism: suppressing energetically wasteful charge recombinations in Photosystem II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FCD41F-A7A1-9A27-0497-73ABDCD58594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CA" sz="1050" dirty="0"/>
          </a:p>
        </p:txBody>
      </p:sp>
    </p:spTree>
    <p:extLst>
      <p:ext uri="{BB962C8B-B14F-4D97-AF65-F5344CB8AC3E}">
        <p14:creationId xmlns:p14="http://schemas.microsoft.com/office/powerpoint/2010/main" val="2046536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BD3A11F-1215-1D5E-166D-EC5043233A4E}"/>
              </a:ext>
            </a:extLst>
          </p:cNvPr>
          <p:cNvGrpSpPr/>
          <p:nvPr/>
        </p:nvGrpSpPr>
        <p:grpSpPr>
          <a:xfrm rot="6739495">
            <a:off x="2121622" y="274288"/>
            <a:ext cx="7433811" cy="6275655"/>
            <a:chOff x="2142675" y="747571"/>
            <a:chExt cx="6779602" cy="5676365"/>
          </a:xfrm>
        </p:grpSpPr>
        <p:pic>
          <p:nvPicPr>
            <p:cNvPr id="3" name="Picture 2" descr="A diagram of a cell&#10;&#10;Description automatically generated">
              <a:extLst>
                <a:ext uri="{FF2B5EF4-FFF2-40B4-BE49-F238E27FC236}">
                  <a16:creationId xmlns:a16="http://schemas.microsoft.com/office/drawing/2014/main" id="{F66F461F-4031-56B2-D578-81F9CA1C0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835" t="263" r="31740"/>
            <a:stretch/>
          </p:blipFill>
          <p:spPr>
            <a:xfrm rot="18366360">
              <a:off x="2694293" y="195953"/>
              <a:ext cx="5676365" cy="6779602"/>
            </a:xfrm>
            <a:prstGeom prst="rect">
              <a:avLst/>
            </a:prstGeom>
          </p:spPr>
        </p:pic>
        <p:pic>
          <p:nvPicPr>
            <p:cNvPr id="7" name="Picture 6" descr="A green cell structure with a yellow circle&#10;&#10;Description automatically generated">
              <a:extLst>
                <a:ext uri="{FF2B5EF4-FFF2-40B4-BE49-F238E27FC236}">
                  <a16:creationId xmlns:a16="http://schemas.microsoft.com/office/drawing/2014/main" id="{A79AA6B3-9879-41D2-CF44-BCD641D1A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8358805">
              <a:off x="4334528" y="2361549"/>
              <a:ext cx="3970102" cy="39160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Phytoplankton Cell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454AD9-89F6-6920-527C-88E239B7E209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Kirk, 2011. Cambridge University Press		Image: BioRender</a:t>
            </a:r>
          </a:p>
        </p:txBody>
      </p:sp>
    </p:spTree>
    <p:extLst>
      <p:ext uri="{BB962C8B-B14F-4D97-AF65-F5344CB8AC3E}">
        <p14:creationId xmlns:p14="http://schemas.microsoft.com/office/powerpoint/2010/main" val="807367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cell structure with a yellow circle&#10;&#10;Description automatically generated">
            <a:extLst>
              <a:ext uri="{FF2B5EF4-FFF2-40B4-BE49-F238E27FC236}">
                <a16:creationId xmlns:a16="http://schemas.microsoft.com/office/drawing/2014/main" id="{A79AA6B3-9879-41D2-CF44-BCD641D1A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498300">
            <a:off x="2565560" y="1755308"/>
            <a:ext cx="4389251" cy="4293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-1" y="6135585"/>
            <a:ext cx="3828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Chloroplast &amp; Thylakoids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387043-4ABA-AD50-F00D-E16BE2B23400}"/>
              </a:ext>
            </a:extLst>
          </p:cNvPr>
          <p:cNvSpPr>
            <a:spLocks noChangeAspect="1"/>
          </p:cNvSpPr>
          <p:nvPr/>
        </p:nvSpPr>
        <p:spPr>
          <a:xfrm>
            <a:off x="6441120" y="3608474"/>
            <a:ext cx="478988" cy="479286"/>
          </a:xfrm>
          <a:prstGeom prst="rect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een cell with several coins inside&#10;&#10;Description automatically generated">
            <a:extLst>
              <a:ext uri="{FF2B5EF4-FFF2-40B4-BE49-F238E27FC236}">
                <a16:creationId xmlns:a16="http://schemas.microsoft.com/office/drawing/2014/main" id="{DC9E6410-9AA2-431D-74D8-DE1D381E6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229351" y="3608474"/>
            <a:ext cx="3916349" cy="2741444"/>
          </a:xfrm>
          <a:prstGeom prst="rect">
            <a:avLst/>
          </a:prstGeom>
        </p:spPr>
      </p:pic>
      <p:cxnSp>
        <p:nvCxnSpPr>
          <p:cNvPr id="5" name="Curved Connector 4">
            <a:extLst>
              <a:ext uri="{FF2B5EF4-FFF2-40B4-BE49-F238E27FC236}">
                <a16:creationId xmlns:a16="http://schemas.microsoft.com/office/drawing/2014/main" id="{8B7CFEE0-D1CF-D4BC-14BF-B24260651DDB}"/>
              </a:ext>
            </a:extLst>
          </p:cNvPr>
          <p:cNvCxnSpPr>
            <a:stCxn id="2" idx="3"/>
            <a:endCxn id="3" idx="3"/>
          </p:cNvCxnSpPr>
          <p:nvPr/>
        </p:nvCxnSpPr>
        <p:spPr>
          <a:xfrm>
            <a:off x="6920108" y="3848117"/>
            <a:ext cx="1309243" cy="1131079"/>
          </a:xfrm>
          <a:prstGeom prst="curvedConnector3">
            <a:avLst/>
          </a:prstGeom>
          <a:ln w="38100">
            <a:solidFill>
              <a:srgbClr val="0E112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2E6D6B6-4C7F-0C94-06A4-031405F317A3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Kirk, 2011. Cambridge University Press		Image: BioRender</a:t>
            </a:r>
          </a:p>
        </p:txBody>
      </p:sp>
    </p:spTree>
    <p:extLst>
      <p:ext uri="{BB962C8B-B14F-4D97-AF65-F5344CB8AC3E}">
        <p14:creationId xmlns:p14="http://schemas.microsoft.com/office/powerpoint/2010/main" val="1657039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car&#10;&#10;Description automatically generated">
            <a:extLst>
              <a:ext uri="{FF2B5EF4-FFF2-40B4-BE49-F238E27FC236}">
                <a16:creationId xmlns:a16="http://schemas.microsoft.com/office/drawing/2014/main" id="{0563B0D0-7A12-B392-85D7-A8C980D39D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650" y="1125625"/>
            <a:ext cx="8722477" cy="1722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Thylakoid Membrane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8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Kawakami &amp; Shen, 2018. Methods in Enzymology		Image: BioRender</a:t>
            </a:r>
          </a:p>
        </p:txBody>
      </p:sp>
      <p:pic>
        <p:nvPicPr>
          <p:cNvPr id="3" name="Picture 2" descr="A green cell with several coins inside&#10;&#10;Description automatically generated">
            <a:extLst>
              <a:ext uri="{FF2B5EF4-FFF2-40B4-BE49-F238E27FC236}">
                <a16:creationId xmlns:a16="http://schemas.microsoft.com/office/drawing/2014/main" id="{DC9E6410-9AA2-431D-74D8-DE1D381E6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229351" y="3608474"/>
            <a:ext cx="3916349" cy="27414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3BDD997-0C39-B1BB-64D9-773BABC77052}"/>
              </a:ext>
            </a:extLst>
          </p:cNvPr>
          <p:cNvSpPr>
            <a:spLocks noChangeAspect="1"/>
          </p:cNvSpPr>
          <p:nvPr/>
        </p:nvSpPr>
        <p:spPr>
          <a:xfrm>
            <a:off x="9740658" y="4766006"/>
            <a:ext cx="197023" cy="197145"/>
          </a:xfrm>
          <a:prstGeom prst="rect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0666CD5-8AA8-E4CA-9B97-7796EE842BFF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768350" y="2847975"/>
            <a:ext cx="8972308" cy="2016604"/>
          </a:xfrm>
          <a:prstGeom prst="line">
            <a:avLst/>
          </a:prstGeom>
          <a:ln w="19050" cap="rnd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D5F883-DAD8-3BB5-B10C-7DEB7B788262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9213016" y="2806791"/>
            <a:ext cx="626154" cy="1959215"/>
          </a:xfrm>
          <a:prstGeom prst="line">
            <a:avLst/>
          </a:prstGeom>
          <a:ln w="19050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5714024-33F8-FFA9-2120-F0425C39B106}"/>
              </a:ext>
            </a:extLst>
          </p:cNvPr>
          <p:cNvSpPr txBox="1"/>
          <p:nvPr/>
        </p:nvSpPr>
        <p:spPr>
          <a:xfrm>
            <a:off x="1183981" y="1396262"/>
            <a:ext cx="668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PSII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BBC528E-DDD9-38CC-D92E-D920D036D514}"/>
              </a:ext>
            </a:extLst>
          </p:cNvPr>
          <p:cNvSpPr/>
          <p:nvPr/>
        </p:nvSpPr>
        <p:spPr>
          <a:xfrm>
            <a:off x="1135720" y="1133185"/>
            <a:ext cx="186374" cy="177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D355E8-223E-8B5C-E99F-B407E3019A6F}"/>
              </a:ext>
            </a:extLst>
          </p:cNvPr>
          <p:cNvSpPr txBox="1"/>
          <p:nvPr/>
        </p:nvSpPr>
        <p:spPr>
          <a:xfrm>
            <a:off x="2410893" y="174811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25416AD-3565-781D-DD72-2EBE95759B54}"/>
              </a:ext>
            </a:extLst>
          </p:cNvPr>
          <p:cNvSpPr txBox="1"/>
          <p:nvPr/>
        </p:nvSpPr>
        <p:spPr>
          <a:xfrm>
            <a:off x="5645665" y="1517933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415DE0-7DEF-82C9-C36B-55537511BFAC}"/>
              </a:ext>
            </a:extLst>
          </p:cNvPr>
          <p:cNvSpPr txBox="1"/>
          <p:nvPr/>
        </p:nvSpPr>
        <p:spPr>
          <a:xfrm>
            <a:off x="4490955" y="2511023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E95B75-72F9-EEDF-81E6-EEC59200281C}"/>
              </a:ext>
            </a:extLst>
          </p:cNvPr>
          <p:cNvSpPr txBox="1"/>
          <p:nvPr/>
        </p:nvSpPr>
        <p:spPr>
          <a:xfrm>
            <a:off x="3237905" y="1523704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58B8F59-77D2-52E4-188A-F2CE98742B93}"/>
              </a:ext>
            </a:extLst>
          </p:cNvPr>
          <p:cNvSpPr txBox="1"/>
          <p:nvPr/>
        </p:nvSpPr>
        <p:spPr>
          <a:xfrm>
            <a:off x="7830700" y="1286445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</p:spTree>
    <p:extLst>
      <p:ext uri="{BB962C8B-B14F-4D97-AF65-F5344CB8AC3E}">
        <p14:creationId xmlns:p14="http://schemas.microsoft.com/office/powerpoint/2010/main" val="3660230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44DC483-2CAA-12EA-A7E3-3C5449FBF28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8764" y="588106"/>
            <a:ext cx="11652628" cy="4253948"/>
            <a:chOff x="258764" y="588106"/>
            <a:chExt cx="11652628" cy="4253948"/>
          </a:xfrm>
        </p:grpSpPr>
        <p:pic>
          <p:nvPicPr>
            <p:cNvPr id="27" name="Picture 26" descr="A green object with a black background&#10;&#10;Description automatically generated">
              <a:extLst>
                <a:ext uri="{FF2B5EF4-FFF2-40B4-BE49-F238E27FC236}">
                  <a16:creationId xmlns:a16="http://schemas.microsoft.com/office/drawing/2014/main" id="{CE467294-A8DC-9776-D2B3-2C6A795622C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"/>
            <a:srcRect l="23630" t="14945" r="23588" b="15666"/>
            <a:stretch/>
          </p:blipFill>
          <p:spPr>
            <a:xfrm>
              <a:off x="258764" y="588106"/>
              <a:ext cx="4622625" cy="425394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Picture 6" descr="A close-up of a car&#10;&#10;Description automatically generated">
              <a:extLst>
                <a:ext uri="{FF2B5EF4-FFF2-40B4-BE49-F238E27FC236}">
                  <a16:creationId xmlns:a16="http://schemas.microsoft.com/office/drawing/2014/main" id="{3757C101-1763-25FE-A3A8-6F38F058AA8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4"/>
            <a:srcRect l="18918" t="-70"/>
            <a:stretch/>
          </p:blipFill>
          <p:spPr>
            <a:xfrm>
              <a:off x="4881389" y="1673706"/>
              <a:ext cx="7030003" cy="1713238"/>
            </a:xfrm>
            <a:prstGeom prst="rect">
              <a:avLst/>
            </a:prstGeom>
          </p:spPr>
        </p:pic>
      </p:grpSp>
      <p:sp>
        <p:nvSpPr>
          <p:cNvPr id="44" name="Lightning Bolt 43">
            <a:extLst>
              <a:ext uri="{FF2B5EF4-FFF2-40B4-BE49-F238E27FC236}">
                <a16:creationId xmlns:a16="http://schemas.microsoft.com/office/drawing/2014/main" id="{81E9E0BF-79E3-CD86-54E9-DF1415F3E0F8}"/>
              </a:ext>
            </a:extLst>
          </p:cNvPr>
          <p:cNvSpPr/>
          <p:nvPr/>
        </p:nvSpPr>
        <p:spPr>
          <a:xfrm rot="19323931">
            <a:off x="580392" y="3467140"/>
            <a:ext cx="799871" cy="562628"/>
          </a:xfrm>
          <a:prstGeom prst="lightningBolt">
            <a:avLst/>
          </a:prstGeom>
          <a:solidFill>
            <a:srgbClr val="003D50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9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al,</a:t>
            </a:r>
            <a:r>
              <a:rPr lang="en-CA" sz="1050" dirty="0"/>
              <a:t> 2020. Biochimica et Biophysica Acta		Mukhopadhyay </a:t>
            </a:r>
            <a:r>
              <a:rPr lang="en-CA" sz="1050" i="1" dirty="0"/>
              <a:t>et al</a:t>
            </a:r>
            <a:r>
              <a:rPr lang="en-CA" sz="1050" dirty="0"/>
              <a:t>, 2004. Chemical Reviews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94279-A6C7-F79B-5170-C7F2C96EE882}"/>
              </a:ext>
            </a:extLst>
          </p:cNvPr>
          <p:cNvSpPr txBox="1"/>
          <p:nvPr/>
        </p:nvSpPr>
        <p:spPr>
          <a:xfrm>
            <a:off x="5060624" y="223464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517A7C-3E17-DA02-2837-B15230780C6B}"/>
              </a:ext>
            </a:extLst>
          </p:cNvPr>
          <p:cNvSpPr txBox="1"/>
          <p:nvPr/>
        </p:nvSpPr>
        <p:spPr>
          <a:xfrm>
            <a:off x="8282635" y="2052868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505F48-E5AA-1A0C-5C8C-9FA5A9B5169C}"/>
              </a:ext>
            </a:extLst>
          </p:cNvPr>
          <p:cNvSpPr txBox="1"/>
          <p:nvPr/>
        </p:nvSpPr>
        <p:spPr>
          <a:xfrm>
            <a:off x="7115574" y="3018835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EFA9DC-7762-5907-8DD2-A1EC694D1CC0}"/>
              </a:ext>
            </a:extLst>
          </p:cNvPr>
          <p:cNvSpPr txBox="1"/>
          <p:nvPr/>
        </p:nvSpPr>
        <p:spPr>
          <a:xfrm>
            <a:off x="5892631" y="2049761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AD5014-B76F-0C21-E14A-CC2D38660CFB}"/>
              </a:ext>
            </a:extLst>
          </p:cNvPr>
          <p:cNvSpPr txBox="1"/>
          <p:nvPr/>
        </p:nvSpPr>
        <p:spPr>
          <a:xfrm>
            <a:off x="10451369" y="1789273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F5C23-6C28-3A01-A5F0-D35630AF5268}"/>
              </a:ext>
            </a:extLst>
          </p:cNvPr>
          <p:cNvSpPr>
            <a:spLocks noChangeAspect="1"/>
          </p:cNvSpPr>
          <p:nvPr/>
        </p:nvSpPr>
        <p:spPr>
          <a:xfrm>
            <a:off x="1831912" y="3302199"/>
            <a:ext cx="792000" cy="792000"/>
          </a:xfrm>
          <a:prstGeom prst="ellipse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D915C61-B16D-A94E-67D9-DDC3331CBD12}"/>
              </a:ext>
            </a:extLst>
          </p:cNvPr>
          <p:cNvCxnSpPr>
            <a:cxnSpLocks/>
          </p:cNvCxnSpPr>
          <p:nvPr/>
        </p:nvCxnSpPr>
        <p:spPr>
          <a:xfrm>
            <a:off x="2209720" y="2328757"/>
            <a:ext cx="0" cy="720000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16-Point Star 31">
            <a:extLst>
              <a:ext uri="{FF2B5EF4-FFF2-40B4-BE49-F238E27FC236}">
                <a16:creationId xmlns:a16="http://schemas.microsoft.com/office/drawing/2014/main" id="{5CCDC868-A2A4-B913-F82C-D3611A97ACFD}"/>
              </a:ext>
            </a:extLst>
          </p:cNvPr>
          <p:cNvSpPr>
            <a:spLocks noChangeAspect="1"/>
          </p:cNvSpPr>
          <p:nvPr/>
        </p:nvSpPr>
        <p:spPr>
          <a:xfrm>
            <a:off x="1777912" y="1259272"/>
            <a:ext cx="900000" cy="900000"/>
          </a:xfrm>
          <a:prstGeom prst="star16">
            <a:avLst>
              <a:gd name="adj" fmla="val 45354"/>
            </a:avLst>
          </a:prstGeom>
          <a:noFill/>
          <a:ln w="38100">
            <a:solidFill>
              <a:srgbClr val="0E1126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9A27771-5A50-9A03-9C7A-83377F6BF521}"/>
              </a:ext>
            </a:extLst>
          </p:cNvPr>
          <p:cNvSpPr/>
          <p:nvPr/>
        </p:nvSpPr>
        <p:spPr>
          <a:xfrm>
            <a:off x="2733870" y="1726162"/>
            <a:ext cx="6522097" cy="1581868"/>
          </a:xfrm>
          <a:custGeom>
            <a:avLst/>
            <a:gdLst>
              <a:gd name="connsiteX0" fmla="*/ 0 w 6564951"/>
              <a:gd name="connsiteY0" fmla="*/ 276879 h 1572195"/>
              <a:gd name="connsiteX1" fmla="*/ 391885 w 6564951"/>
              <a:gd name="connsiteY1" fmla="*/ 351524 h 1572195"/>
              <a:gd name="connsiteX2" fmla="*/ 653143 w 6564951"/>
              <a:gd name="connsiteY2" fmla="*/ 808724 h 1572195"/>
              <a:gd name="connsiteX3" fmla="*/ 1212979 w 6564951"/>
              <a:gd name="connsiteY3" fmla="*/ 1051320 h 1572195"/>
              <a:gd name="connsiteX4" fmla="*/ 2463281 w 6564951"/>
              <a:gd name="connsiteY4" fmla="*/ 827385 h 1572195"/>
              <a:gd name="connsiteX5" fmla="*/ 3424334 w 6564951"/>
              <a:gd name="connsiteY5" fmla="*/ 1275254 h 1572195"/>
              <a:gd name="connsiteX6" fmla="*/ 4553339 w 6564951"/>
              <a:gd name="connsiteY6" fmla="*/ 1564503 h 1572195"/>
              <a:gd name="connsiteX7" fmla="*/ 5719665 w 6564951"/>
              <a:gd name="connsiteY7" fmla="*/ 967344 h 1572195"/>
              <a:gd name="connsiteX8" fmla="*/ 6074228 w 6564951"/>
              <a:gd name="connsiteY8" fmla="*/ 463491 h 1572195"/>
              <a:gd name="connsiteX9" fmla="*/ 6531428 w 6564951"/>
              <a:gd name="connsiteY9" fmla="*/ 314201 h 1572195"/>
              <a:gd name="connsiteX10" fmla="*/ 6531428 w 6564951"/>
              <a:gd name="connsiteY10" fmla="*/ 24952 h 1572195"/>
              <a:gd name="connsiteX11" fmla="*/ 6540759 w 6564951"/>
              <a:gd name="connsiteY11" fmla="*/ 34283 h 1572195"/>
              <a:gd name="connsiteX0" fmla="*/ 0 w 6564951"/>
              <a:gd name="connsiteY0" fmla="*/ 251927 h 1547243"/>
              <a:gd name="connsiteX1" fmla="*/ 391885 w 6564951"/>
              <a:gd name="connsiteY1" fmla="*/ 326572 h 1547243"/>
              <a:gd name="connsiteX2" fmla="*/ 653143 w 6564951"/>
              <a:gd name="connsiteY2" fmla="*/ 783772 h 1547243"/>
              <a:gd name="connsiteX3" fmla="*/ 1212979 w 6564951"/>
              <a:gd name="connsiteY3" fmla="*/ 1026368 h 1547243"/>
              <a:gd name="connsiteX4" fmla="*/ 2463281 w 6564951"/>
              <a:gd name="connsiteY4" fmla="*/ 802433 h 1547243"/>
              <a:gd name="connsiteX5" fmla="*/ 3424334 w 6564951"/>
              <a:gd name="connsiteY5" fmla="*/ 1250302 h 1547243"/>
              <a:gd name="connsiteX6" fmla="*/ 4553339 w 6564951"/>
              <a:gd name="connsiteY6" fmla="*/ 1539551 h 1547243"/>
              <a:gd name="connsiteX7" fmla="*/ 5719665 w 6564951"/>
              <a:gd name="connsiteY7" fmla="*/ 942392 h 1547243"/>
              <a:gd name="connsiteX8" fmla="*/ 6074228 w 6564951"/>
              <a:gd name="connsiteY8" fmla="*/ 438539 h 1547243"/>
              <a:gd name="connsiteX9" fmla="*/ 6531428 w 6564951"/>
              <a:gd name="connsiteY9" fmla="*/ 289249 h 1547243"/>
              <a:gd name="connsiteX10" fmla="*/ 6531428 w 6564951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184987 w 6555620"/>
              <a:gd name="connsiteY3" fmla="*/ 1021703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9514"/>
              <a:gd name="connsiteX1" fmla="*/ 382554 w 6555620"/>
              <a:gd name="connsiteY1" fmla="*/ 326572 h 1549514"/>
              <a:gd name="connsiteX2" fmla="*/ 634482 w 6555620"/>
              <a:gd name="connsiteY2" fmla="*/ 811764 h 1549514"/>
              <a:gd name="connsiteX3" fmla="*/ 1184987 w 6555620"/>
              <a:gd name="connsiteY3" fmla="*/ 1021703 h 1549514"/>
              <a:gd name="connsiteX4" fmla="*/ 2463281 w 6555620"/>
              <a:gd name="connsiteY4" fmla="*/ 835090 h 1549514"/>
              <a:gd name="connsiteX5" fmla="*/ 3433664 w 6555620"/>
              <a:gd name="connsiteY5" fmla="*/ 1268963 h 1549514"/>
              <a:gd name="connsiteX6" fmla="*/ 4544008 w 6555620"/>
              <a:gd name="connsiteY6" fmla="*/ 1539551 h 1549514"/>
              <a:gd name="connsiteX7" fmla="*/ 5710334 w 6555620"/>
              <a:gd name="connsiteY7" fmla="*/ 942392 h 1549514"/>
              <a:gd name="connsiteX8" fmla="*/ 6064897 w 6555620"/>
              <a:gd name="connsiteY8" fmla="*/ 438539 h 1549514"/>
              <a:gd name="connsiteX9" fmla="*/ 6522097 w 6555620"/>
              <a:gd name="connsiteY9" fmla="*/ 289249 h 1549514"/>
              <a:gd name="connsiteX10" fmla="*/ 6522097 w 6555620"/>
              <a:gd name="connsiteY10" fmla="*/ 0 h 1549514"/>
              <a:gd name="connsiteX0" fmla="*/ 0 w 6555620"/>
              <a:gd name="connsiteY0" fmla="*/ 158621 h 1539875"/>
              <a:gd name="connsiteX1" fmla="*/ 382554 w 6555620"/>
              <a:gd name="connsiteY1" fmla="*/ 326572 h 1539875"/>
              <a:gd name="connsiteX2" fmla="*/ 634482 w 6555620"/>
              <a:gd name="connsiteY2" fmla="*/ 811764 h 1539875"/>
              <a:gd name="connsiteX3" fmla="*/ 1184987 w 6555620"/>
              <a:gd name="connsiteY3" fmla="*/ 1021703 h 1539875"/>
              <a:gd name="connsiteX4" fmla="*/ 2463281 w 6555620"/>
              <a:gd name="connsiteY4" fmla="*/ 835090 h 1539875"/>
              <a:gd name="connsiteX5" fmla="*/ 3433664 w 6555620"/>
              <a:gd name="connsiteY5" fmla="*/ 1268963 h 1539875"/>
              <a:gd name="connsiteX6" fmla="*/ 4544008 w 6555620"/>
              <a:gd name="connsiteY6" fmla="*/ 1539551 h 1539875"/>
              <a:gd name="connsiteX7" fmla="*/ 5710334 w 6555620"/>
              <a:gd name="connsiteY7" fmla="*/ 942392 h 1539875"/>
              <a:gd name="connsiteX8" fmla="*/ 6064897 w 6555620"/>
              <a:gd name="connsiteY8" fmla="*/ 438539 h 1539875"/>
              <a:gd name="connsiteX9" fmla="*/ 6522097 w 6555620"/>
              <a:gd name="connsiteY9" fmla="*/ 289249 h 1539875"/>
              <a:gd name="connsiteX10" fmla="*/ 6522097 w 6555620"/>
              <a:gd name="connsiteY10" fmla="*/ 0 h 1539875"/>
              <a:gd name="connsiteX0" fmla="*/ 0 w 6555620"/>
              <a:gd name="connsiteY0" fmla="*/ 158621 h 1581763"/>
              <a:gd name="connsiteX1" fmla="*/ 382554 w 6555620"/>
              <a:gd name="connsiteY1" fmla="*/ 326572 h 1581763"/>
              <a:gd name="connsiteX2" fmla="*/ 634482 w 6555620"/>
              <a:gd name="connsiteY2" fmla="*/ 811764 h 1581763"/>
              <a:gd name="connsiteX3" fmla="*/ 1184987 w 6555620"/>
              <a:gd name="connsiteY3" fmla="*/ 1021703 h 1581763"/>
              <a:gd name="connsiteX4" fmla="*/ 2463281 w 6555620"/>
              <a:gd name="connsiteY4" fmla="*/ 835090 h 1581763"/>
              <a:gd name="connsiteX5" fmla="*/ 3433664 w 6555620"/>
              <a:gd name="connsiteY5" fmla="*/ 1268963 h 1581763"/>
              <a:gd name="connsiteX6" fmla="*/ 4548674 w 6555620"/>
              <a:gd name="connsiteY6" fmla="*/ 1581539 h 1581763"/>
              <a:gd name="connsiteX7" fmla="*/ 5710334 w 6555620"/>
              <a:gd name="connsiteY7" fmla="*/ 942392 h 1581763"/>
              <a:gd name="connsiteX8" fmla="*/ 6064897 w 6555620"/>
              <a:gd name="connsiteY8" fmla="*/ 438539 h 1581763"/>
              <a:gd name="connsiteX9" fmla="*/ 6522097 w 6555620"/>
              <a:gd name="connsiteY9" fmla="*/ 289249 h 1581763"/>
              <a:gd name="connsiteX10" fmla="*/ 6522097 w 6555620"/>
              <a:gd name="connsiteY10" fmla="*/ 0 h 1581763"/>
              <a:gd name="connsiteX0" fmla="*/ 0 w 6555620"/>
              <a:gd name="connsiteY0" fmla="*/ 158621 h 1581602"/>
              <a:gd name="connsiteX1" fmla="*/ 382554 w 6555620"/>
              <a:gd name="connsiteY1" fmla="*/ 326572 h 1581602"/>
              <a:gd name="connsiteX2" fmla="*/ 634482 w 6555620"/>
              <a:gd name="connsiteY2" fmla="*/ 811764 h 1581602"/>
              <a:gd name="connsiteX3" fmla="*/ 1184987 w 6555620"/>
              <a:gd name="connsiteY3" fmla="*/ 1021703 h 1581602"/>
              <a:gd name="connsiteX4" fmla="*/ 2463281 w 6555620"/>
              <a:gd name="connsiteY4" fmla="*/ 835090 h 1581602"/>
              <a:gd name="connsiteX5" fmla="*/ 3433664 w 6555620"/>
              <a:gd name="connsiteY5" fmla="*/ 1268963 h 1581602"/>
              <a:gd name="connsiteX6" fmla="*/ 4548674 w 6555620"/>
              <a:gd name="connsiteY6" fmla="*/ 1581539 h 1581602"/>
              <a:gd name="connsiteX7" fmla="*/ 5710334 w 6555620"/>
              <a:gd name="connsiteY7" fmla="*/ 942392 h 1581602"/>
              <a:gd name="connsiteX8" fmla="*/ 6064897 w 6555620"/>
              <a:gd name="connsiteY8" fmla="*/ 438539 h 1581602"/>
              <a:gd name="connsiteX9" fmla="*/ 6522097 w 6555620"/>
              <a:gd name="connsiteY9" fmla="*/ 289249 h 1581602"/>
              <a:gd name="connsiteX10" fmla="*/ 6522097 w 6555620"/>
              <a:gd name="connsiteY10" fmla="*/ 0 h 1581602"/>
              <a:gd name="connsiteX0" fmla="*/ 0 w 6555620"/>
              <a:gd name="connsiteY0" fmla="*/ 158621 h 1581576"/>
              <a:gd name="connsiteX1" fmla="*/ 382554 w 6555620"/>
              <a:gd name="connsiteY1" fmla="*/ 326572 h 1581576"/>
              <a:gd name="connsiteX2" fmla="*/ 634482 w 6555620"/>
              <a:gd name="connsiteY2" fmla="*/ 811764 h 1581576"/>
              <a:gd name="connsiteX3" fmla="*/ 1184987 w 6555620"/>
              <a:gd name="connsiteY3" fmla="*/ 1021703 h 1581576"/>
              <a:gd name="connsiteX4" fmla="*/ 2463281 w 6555620"/>
              <a:gd name="connsiteY4" fmla="*/ 835090 h 1581576"/>
              <a:gd name="connsiteX5" fmla="*/ 3433664 w 6555620"/>
              <a:gd name="connsiteY5" fmla="*/ 1268963 h 1581576"/>
              <a:gd name="connsiteX6" fmla="*/ 4548674 w 6555620"/>
              <a:gd name="connsiteY6" fmla="*/ 1581539 h 1581576"/>
              <a:gd name="connsiteX7" fmla="*/ 5710334 w 6555620"/>
              <a:gd name="connsiteY7" fmla="*/ 942392 h 1581576"/>
              <a:gd name="connsiteX8" fmla="*/ 6064897 w 6555620"/>
              <a:gd name="connsiteY8" fmla="*/ 438539 h 1581576"/>
              <a:gd name="connsiteX9" fmla="*/ 6522097 w 6555620"/>
              <a:gd name="connsiteY9" fmla="*/ 289249 h 1581576"/>
              <a:gd name="connsiteX10" fmla="*/ 6522097 w 6555620"/>
              <a:gd name="connsiteY10" fmla="*/ 0 h 1581576"/>
              <a:gd name="connsiteX0" fmla="*/ 0 w 6555620"/>
              <a:gd name="connsiteY0" fmla="*/ 158621 h 1581566"/>
              <a:gd name="connsiteX1" fmla="*/ 382554 w 6555620"/>
              <a:gd name="connsiteY1" fmla="*/ 326572 h 1581566"/>
              <a:gd name="connsiteX2" fmla="*/ 634482 w 6555620"/>
              <a:gd name="connsiteY2" fmla="*/ 811764 h 1581566"/>
              <a:gd name="connsiteX3" fmla="*/ 1184987 w 6555620"/>
              <a:gd name="connsiteY3" fmla="*/ 1021703 h 1581566"/>
              <a:gd name="connsiteX4" fmla="*/ 2463281 w 6555620"/>
              <a:gd name="connsiteY4" fmla="*/ 835090 h 1581566"/>
              <a:gd name="connsiteX5" fmla="*/ 3433664 w 6555620"/>
              <a:gd name="connsiteY5" fmla="*/ 1268963 h 1581566"/>
              <a:gd name="connsiteX6" fmla="*/ 4548674 w 6555620"/>
              <a:gd name="connsiteY6" fmla="*/ 1581539 h 1581566"/>
              <a:gd name="connsiteX7" fmla="*/ 5710334 w 6555620"/>
              <a:gd name="connsiteY7" fmla="*/ 942392 h 1581566"/>
              <a:gd name="connsiteX8" fmla="*/ 6064897 w 6555620"/>
              <a:gd name="connsiteY8" fmla="*/ 438539 h 1581566"/>
              <a:gd name="connsiteX9" fmla="*/ 6522097 w 6555620"/>
              <a:gd name="connsiteY9" fmla="*/ 289249 h 1581566"/>
              <a:gd name="connsiteX10" fmla="*/ 6522097 w 6555620"/>
              <a:gd name="connsiteY10" fmla="*/ 0 h 1581566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7549"/>
              <a:gd name="connsiteX1" fmla="*/ 382554 w 6555620"/>
              <a:gd name="connsiteY1" fmla="*/ 326572 h 1587549"/>
              <a:gd name="connsiteX2" fmla="*/ 634482 w 6555620"/>
              <a:gd name="connsiteY2" fmla="*/ 811764 h 1587549"/>
              <a:gd name="connsiteX3" fmla="*/ 1184987 w 6555620"/>
              <a:gd name="connsiteY3" fmla="*/ 1021703 h 1587549"/>
              <a:gd name="connsiteX4" fmla="*/ 2463281 w 6555620"/>
              <a:gd name="connsiteY4" fmla="*/ 835090 h 1587549"/>
              <a:gd name="connsiteX5" fmla="*/ 3433664 w 6555620"/>
              <a:gd name="connsiteY5" fmla="*/ 1268963 h 1587549"/>
              <a:gd name="connsiteX6" fmla="*/ 4548674 w 6555620"/>
              <a:gd name="connsiteY6" fmla="*/ 1581539 h 1587549"/>
              <a:gd name="connsiteX7" fmla="*/ 5682342 w 6555620"/>
              <a:gd name="connsiteY7" fmla="*/ 1031033 h 1587549"/>
              <a:gd name="connsiteX8" fmla="*/ 6064897 w 6555620"/>
              <a:gd name="connsiteY8" fmla="*/ 438539 h 1587549"/>
              <a:gd name="connsiteX9" fmla="*/ 6522097 w 6555620"/>
              <a:gd name="connsiteY9" fmla="*/ 289249 h 1587549"/>
              <a:gd name="connsiteX10" fmla="*/ 6522097 w 6555620"/>
              <a:gd name="connsiteY10" fmla="*/ 0 h 1587549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90635"/>
              <a:gd name="connsiteX1" fmla="*/ 382554 w 6555620"/>
              <a:gd name="connsiteY1" fmla="*/ 326572 h 1590635"/>
              <a:gd name="connsiteX2" fmla="*/ 634482 w 6555620"/>
              <a:gd name="connsiteY2" fmla="*/ 811764 h 1590635"/>
              <a:gd name="connsiteX3" fmla="*/ 1184987 w 6555620"/>
              <a:gd name="connsiteY3" fmla="*/ 1021703 h 1590635"/>
              <a:gd name="connsiteX4" fmla="*/ 2463281 w 6555620"/>
              <a:gd name="connsiteY4" fmla="*/ 835090 h 1590635"/>
              <a:gd name="connsiteX5" fmla="*/ 3433664 w 6555620"/>
              <a:gd name="connsiteY5" fmla="*/ 1268963 h 1590635"/>
              <a:gd name="connsiteX6" fmla="*/ 4548674 w 6555620"/>
              <a:gd name="connsiteY6" fmla="*/ 1581539 h 1590635"/>
              <a:gd name="connsiteX7" fmla="*/ 5677677 w 6555620"/>
              <a:gd name="connsiteY7" fmla="*/ 961054 h 1590635"/>
              <a:gd name="connsiteX8" fmla="*/ 6064897 w 6555620"/>
              <a:gd name="connsiteY8" fmla="*/ 438539 h 1590635"/>
              <a:gd name="connsiteX9" fmla="*/ 6522097 w 6555620"/>
              <a:gd name="connsiteY9" fmla="*/ 289249 h 1590635"/>
              <a:gd name="connsiteX10" fmla="*/ 6522097 w 6555620"/>
              <a:gd name="connsiteY10" fmla="*/ 0 h 1590635"/>
              <a:gd name="connsiteX0" fmla="*/ 0 w 6555620"/>
              <a:gd name="connsiteY0" fmla="*/ 158621 h 1582003"/>
              <a:gd name="connsiteX1" fmla="*/ 382554 w 6555620"/>
              <a:gd name="connsiteY1" fmla="*/ 326572 h 1582003"/>
              <a:gd name="connsiteX2" fmla="*/ 634482 w 6555620"/>
              <a:gd name="connsiteY2" fmla="*/ 811764 h 1582003"/>
              <a:gd name="connsiteX3" fmla="*/ 1184987 w 6555620"/>
              <a:gd name="connsiteY3" fmla="*/ 1021703 h 1582003"/>
              <a:gd name="connsiteX4" fmla="*/ 2463281 w 6555620"/>
              <a:gd name="connsiteY4" fmla="*/ 835090 h 1582003"/>
              <a:gd name="connsiteX5" fmla="*/ 3433664 w 6555620"/>
              <a:gd name="connsiteY5" fmla="*/ 1268963 h 1582003"/>
              <a:gd name="connsiteX6" fmla="*/ 4548674 w 6555620"/>
              <a:gd name="connsiteY6" fmla="*/ 1581539 h 1582003"/>
              <a:gd name="connsiteX7" fmla="*/ 5677677 w 6555620"/>
              <a:gd name="connsiteY7" fmla="*/ 961054 h 1582003"/>
              <a:gd name="connsiteX8" fmla="*/ 6064897 w 6555620"/>
              <a:gd name="connsiteY8" fmla="*/ 438539 h 1582003"/>
              <a:gd name="connsiteX9" fmla="*/ 6522097 w 6555620"/>
              <a:gd name="connsiteY9" fmla="*/ 289249 h 1582003"/>
              <a:gd name="connsiteX10" fmla="*/ 6522097 w 6555620"/>
              <a:gd name="connsiteY10" fmla="*/ 0 h 1582003"/>
              <a:gd name="connsiteX0" fmla="*/ 0 w 6555620"/>
              <a:gd name="connsiteY0" fmla="*/ 158621 h 1595482"/>
              <a:gd name="connsiteX1" fmla="*/ 382554 w 6555620"/>
              <a:gd name="connsiteY1" fmla="*/ 326572 h 1595482"/>
              <a:gd name="connsiteX2" fmla="*/ 634482 w 6555620"/>
              <a:gd name="connsiteY2" fmla="*/ 811764 h 1595482"/>
              <a:gd name="connsiteX3" fmla="*/ 1184987 w 6555620"/>
              <a:gd name="connsiteY3" fmla="*/ 1021703 h 1595482"/>
              <a:gd name="connsiteX4" fmla="*/ 2463281 w 6555620"/>
              <a:gd name="connsiteY4" fmla="*/ 835090 h 1595482"/>
              <a:gd name="connsiteX5" fmla="*/ 3433664 w 6555620"/>
              <a:gd name="connsiteY5" fmla="*/ 1268963 h 1595482"/>
              <a:gd name="connsiteX6" fmla="*/ 4548674 w 6555620"/>
              <a:gd name="connsiteY6" fmla="*/ 1581539 h 1595482"/>
              <a:gd name="connsiteX7" fmla="*/ 5677677 w 6555620"/>
              <a:gd name="connsiteY7" fmla="*/ 863083 h 1595482"/>
              <a:gd name="connsiteX8" fmla="*/ 6064897 w 6555620"/>
              <a:gd name="connsiteY8" fmla="*/ 438539 h 1595482"/>
              <a:gd name="connsiteX9" fmla="*/ 6522097 w 6555620"/>
              <a:gd name="connsiteY9" fmla="*/ 289249 h 1595482"/>
              <a:gd name="connsiteX10" fmla="*/ 6522097 w 6555620"/>
              <a:gd name="connsiteY10" fmla="*/ 0 h 1595482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17028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3809"/>
              <a:gd name="connsiteX1" fmla="*/ 382554 w 6555620"/>
              <a:gd name="connsiteY1" fmla="*/ 326572 h 1593809"/>
              <a:gd name="connsiteX2" fmla="*/ 634482 w 6555620"/>
              <a:gd name="connsiteY2" fmla="*/ 811764 h 1593809"/>
              <a:gd name="connsiteX3" fmla="*/ 1184987 w 6555620"/>
              <a:gd name="connsiteY3" fmla="*/ 1021703 h 1593809"/>
              <a:gd name="connsiteX4" fmla="*/ 2463281 w 6555620"/>
              <a:gd name="connsiteY4" fmla="*/ 835090 h 1593809"/>
              <a:gd name="connsiteX5" fmla="*/ 3433664 w 6555620"/>
              <a:gd name="connsiteY5" fmla="*/ 1268963 h 1593809"/>
              <a:gd name="connsiteX6" fmla="*/ 4548674 w 6555620"/>
              <a:gd name="connsiteY6" fmla="*/ 1581539 h 1593809"/>
              <a:gd name="connsiteX7" fmla="*/ 5607698 w 6555620"/>
              <a:gd name="connsiteY7" fmla="*/ 895740 h 1593809"/>
              <a:gd name="connsiteX8" fmla="*/ 6064897 w 6555620"/>
              <a:gd name="connsiteY8" fmla="*/ 438539 h 1593809"/>
              <a:gd name="connsiteX9" fmla="*/ 6522097 w 6555620"/>
              <a:gd name="connsiteY9" fmla="*/ 289249 h 1593809"/>
              <a:gd name="connsiteX10" fmla="*/ 6522097 w 6555620"/>
              <a:gd name="connsiteY10" fmla="*/ 0 h 1593809"/>
              <a:gd name="connsiteX0" fmla="*/ 0 w 6555620"/>
              <a:gd name="connsiteY0" fmla="*/ 158621 h 1581754"/>
              <a:gd name="connsiteX1" fmla="*/ 382554 w 6555620"/>
              <a:gd name="connsiteY1" fmla="*/ 326572 h 1581754"/>
              <a:gd name="connsiteX2" fmla="*/ 634482 w 6555620"/>
              <a:gd name="connsiteY2" fmla="*/ 811764 h 1581754"/>
              <a:gd name="connsiteX3" fmla="*/ 1184987 w 6555620"/>
              <a:gd name="connsiteY3" fmla="*/ 1021703 h 1581754"/>
              <a:gd name="connsiteX4" fmla="*/ 2463281 w 6555620"/>
              <a:gd name="connsiteY4" fmla="*/ 835090 h 1581754"/>
              <a:gd name="connsiteX5" fmla="*/ 3433664 w 6555620"/>
              <a:gd name="connsiteY5" fmla="*/ 1268963 h 1581754"/>
              <a:gd name="connsiteX6" fmla="*/ 4548674 w 6555620"/>
              <a:gd name="connsiteY6" fmla="*/ 1581539 h 1581754"/>
              <a:gd name="connsiteX7" fmla="*/ 5607698 w 6555620"/>
              <a:gd name="connsiteY7" fmla="*/ 895740 h 1581754"/>
              <a:gd name="connsiteX8" fmla="*/ 6064897 w 6555620"/>
              <a:gd name="connsiteY8" fmla="*/ 438539 h 1581754"/>
              <a:gd name="connsiteX9" fmla="*/ 6522097 w 6555620"/>
              <a:gd name="connsiteY9" fmla="*/ 289249 h 1581754"/>
              <a:gd name="connsiteX10" fmla="*/ 6522097 w 6555620"/>
              <a:gd name="connsiteY10" fmla="*/ 0 h 1581754"/>
              <a:gd name="connsiteX0" fmla="*/ 0 w 6555620"/>
              <a:gd name="connsiteY0" fmla="*/ 158621 h 1593574"/>
              <a:gd name="connsiteX1" fmla="*/ 382554 w 6555620"/>
              <a:gd name="connsiteY1" fmla="*/ 326572 h 1593574"/>
              <a:gd name="connsiteX2" fmla="*/ 634482 w 6555620"/>
              <a:gd name="connsiteY2" fmla="*/ 811764 h 1593574"/>
              <a:gd name="connsiteX3" fmla="*/ 1184987 w 6555620"/>
              <a:gd name="connsiteY3" fmla="*/ 1021703 h 1593574"/>
              <a:gd name="connsiteX4" fmla="*/ 2463281 w 6555620"/>
              <a:gd name="connsiteY4" fmla="*/ 835090 h 1593574"/>
              <a:gd name="connsiteX5" fmla="*/ 3433664 w 6555620"/>
              <a:gd name="connsiteY5" fmla="*/ 1268963 h 1593574"/>
              <a:gd name="connsiteX6" fmla="*/ 4548674 w 6555620"/>
              <a:gd name="connsiteY6" fmla="*/ 1581539 h 1593574"/>
              <a:gd name="connsiteX7" fmla="*/ 5701004 w 6555620"/>
              <a:gd name="connsiteY7" fmla="*/ 900406 h 1593574"/>
              <a:gd name="connsiteX8" fmla="*/ 6064897 w 6555620"/>
              <a:gd name="connsiteY8" fmla="*/ 438539 h 1593574"/>
              <a:gd name="connsiteX9" fmla="*/ 6522097 w 6555620"/>
              <a:gd name="connsiteY9" fmla="*/ 289249 h 1593574"/>
              <a:gd name="connsiteX10" fmla="*/ 6522097 w 6555620"/>
              <a:gd name="connsiteY10" fmla="*/ 0 h 1593574"/>
              <a:gd name="connsiteX0" fmla="*/ 0 w 6555620"/>
              <a:gd name="connsiteY0" fmla="*/ 158621 h 1582078"/>
              <a:gd name="connsiteX1" fmla="*/ 382554 w 6555620"/>
              <a:gd name="connsiteY1" fmla="*/ 326572 h 1582078"/>
              <a:gd name="connsiteX2" fmla="*/ 634482 w 6555620"/>
              <a:gd name="connsiteY2" fmla="*/ 811764 h 1582078"/>
              <a:gd name="connsiteX3" fmla="*/ 1184987 w 6555620"/>
              <a:gd name="connsiteY3" fmla="*/ 1021703 h 1582078"/>
              <a:gd name="connsiteX4" fmla="*/ 2463281 w 6555620"/>
              <a:gd name="connsiteY4" fmla="*/ 835090 h 1582078"/>
              <a:gd name="connsiteX5" fmla="*/ 3433664 w 6555620"/>
              <a:gd name="connsiteY5" fmla="*/ 1268963 h 1582078"/>
              <a:gd name="connsiteX6" fmla="*/ 4548674 w 6555620"/>
              <a:gd name="connsiteY6" fmla="*/ 1581539 h 1582078"/>
              <a:gd name="connsiteX7" fmla="*/ 5701004 w 6555620"/>
              <a:gd name="connsiteY7" fmla="*/ 900406 h 1582078"/>
              <a:gd name="connsiteX8" fmla="*/ 6064897 w 6555620"/>
              <a:gd name="connsiteY8" fmla="*/ 438539 h 1582078"/>
              <a:gd name="connsiteX9" fmla="*/ 6522097 w 6555620"/>
              <a:gd name="connsiteY9" fmla="*/ 289249 h 1582078"/>
              <a:gd name="connsiteX10" fmla="*/ 6522097 w 6555620"/>
              <a:gd name="connsiteY10" fmla="*/ 0 h 1582078"/>
              <a:gd name="connsiteX0" fmla="*/ 0 w 6555620"/>
              <a:gd name="connsiteY0" fmla="*/ 158621 h 1581542"/>
              <a:gd name="connsiteX1" fmla="*/ 382554 w 6555620"/>
              <a:gd name="connsiteY1" fmla="*/ 326572 h 1581542"/>
              <a:gd name="connsiteX2" fmla="*/ 634482 w 6555620"/>
              <a:gd name="connsiteY2" fmla="*/ 811764 h 1581542"/>
              <a:gd name="connsiteX3" fmla="*/ 1184987 w 6555620"/>
              <a:gd name="connsiteY3" fmla="*/ 1021703 h 1581542"/>
              <a:gd name="connsiteX4" fmla="*/ 2463281 w 6555620"/>
              <a:gd name="connsiteY4" fmla="*/ 835090 h 1581542"/>
              <a:gd name="connsiteX5" fmla="*/ 3433664 w 6555620"/>
              <a:gd name="connsiteY5" fmla="*/ 1268963 h 1581542"/>
              <a:gd name="connsiteX6" fmla="*/ 4548674 w 6555620"/>
              <a:gd name="connsiteY6" fmla="*/ 1581539 h 1581542"/>
              <a:gd name="connsiteX7" fmla="*/ 5701004 w 6555620"/>
              <a:gd name="connsiteY7" fmla="*/ 900406 h 1581542"/>
              <a:gd name="connsiteX8" fmla="*/ 6064897 w 6555620"/>
              <a:gd name="connsiteY8" fmla="*/ 438539 h 1581542"/>
              <a:gd name="connsiteX9" fmla="*/ 6522097 w 6555620"/>
              <a:gd name="connsiteY9" fmla="*/ 289249 h 1581542"/>
              <a:gd name="connsiteX10" fmla="*/ 6522097 w 6555620"/>
              <a:gd name="connsiteY10" fmla="*/ 0 h 1581542"/>
              <a:gd name="connsiteX0" fmla="*/ 0 w 6522097"/>
              <a:gd name="connsiteY0" fmla="*/ 158621 h 1581542"/>
              <a:gd name="connsiteX1" fmla="*/ 382554 w 6522097"/>
              <a:gd name="connsiteY1" fmla="*/ 326572 h 1581542"/>
              <a:gd name="connsiteX2" fmla="*/ 634482 w 6522097"/>
              <a:gd name="connsiteY2" fmla="*/ 811764 h 1581542"/>
              <a:gd name="connsiteX3" fmla="*/ 1184987 w 6522097"/>
              <a:gd name="connsiteY3" fmla="*/ 1021703 h 1581542"/>
              <a:gd name="connsiteX4" fmla="*/ 2463281 w 6522097"/>
              <a:gd name="connsiteY4" fmla="*/ 835090 h 1581542"/>
              <a:gd name="connsiteX5" fmla="*/ 3433664 w 6522097"/>
              <a:gd name="connsiteY5" fmla="*/ 1268963 h 1581542"/>
              <a:gd name="connsiteX6" fmla="*/ 4548674 w 6522097"/>
              <a:gd name="connsiteY6" fmla="*/ 1581539 h 1581542"/>
              <a:gd name="connsiteX7" fmla="*/ 5701004 w 6522097"/>
              <a:gd name="connsiteY7" fmla="*/ 900406 h 1581542"/>
              <a:gd name="connsiteX8" fmla="*/ 6064897 w 6522097"/>
              <a:gd name="connsiteY8" fmla="*/ 438539 h 1581542"/>
              <a:gd name="connsiteX9" fmla="*/ 6414795 w 6522097"/>
              <a:gd name="connsiteY9" fmla="*/ 270588 h 1581542"/>
              <a:gd name="connsiteX10" fmla="*/ 6522097 w 6522097"/>
              <a:gd name="connsiteY10" fmla="*/ 0 h 1581542"/>
              <a:gd name="connsiteX0" fmla="*/ 0 w 6522097"/>
              <a:gd name="connsiteY0" fmla="*/ 158621 h 1620408"/>
              <a:gd name="connsiteX1" fmla="*/ 382554 w 6522097"/>
              <a:gd name="connsiteY1" fmla="*/ 326572 h 1620408"/>
              <a:gd name="connsiteX2" fmla="*/ 634482 w 6522097"/>
              <a:gd name="connsiteY2" fmla="*/ 811764 h 1620408"/>
              <a:gd name="connsiteX3" fmla="*/ 1184987 w 6522097"/>
              <a:gd name="connsiteY3" fmla="*/ 1021703 h 1620408"/>
              <a:gd name="connsiteX4" fmla="*/ 2463281 w 6522097"/>
              <a:gd name="connsiteY4" fmla="*/ 835090 h 1620408"/>
              <a:gd name="connsiteX5" fmla="*/ 3433664 w 6522097"/>
              <a:gd name="connsiteY5" fmla="*/ 1268963 h 1620408"/>
              <a:gd name="connsiteX6" fmla="*/ 4548674 w 6522097"/>
              <a:gd name="connsiteY6" fmla="*/ 1581539 h 1620408"/>
              <a:gd name="connsiteX7" fmla="*/ 6064897 w 6522097"/>
              <a:gd name="connsiteY7" fmla="*/ 438539 h 1620408"/>
              <a:gd name="connsiteX8" fmla="*/ 6414795 w 6522097"/>
              <a:gd name="connsiteY8" fmla="*/ 270588 h 1620408"/>
              <a:gd name="connsiteX9" fmla="*/ 6522097 w 6522097"/>
              <a:gd name="connsiteY9" fmla="*/ 0 h 162040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2097" h="1581868">
                <a:moveTo>
                  <a:pt x="0" y="158621"/>
                </a:moveTo>
                <a:cubicBezTo>
                  <a:pt x="132183" y="179615"/>
                  <a:pt x="276807" y="217715"/>
                  <a:pt x="382554" y="326572"/>
                </a:cubicBezTo>
                <a:cubicBezTo>
                  <a:pt x="488301" y="435429"/>
                  <a:pt x="500743" y="695909"/>
                  <a:pt x="634482" y="811764"/>
                </a:cubicBezTo>
                <a:cubicBezTo>
                  <a:pt x="768221" y="927619"/>
                  <a:pt x="880187" y="1017815"/>
                  <a:pt x="1184987" y="1021703"/>
                </a:cubicBezTo>
                <a:cubicBezTo>
                  <a:pt x="1489787" y="1025591"/>
                  <a:pt x="2093166" y="821872"/>
                  <a:pt x="2463281" y="835090"/>
                </a:cubicBezTo>
                <a:cubicBezTo>
                  <a:pt x="2833396" y="848308"/>
                  <a:pt x="3058106" y="1079241"/>
                  <a:pt x="3433664" y="1268963"/>
                </a:cubicBezTo>
                <a:cubicBezTo>
                  <a:pt x="3809222" y="1458685"/>
                  <a:pt x="4021494" y="1589314"/>
                  <a:pt x="4548674" y="1581539"/>
                </a:cubicBezTo>
                <a:cubicBezTo>
                  <a:pt x="5075854" y="1573764"/>
                  <a:pt x="5753877" y="657031"/>
                  <a:pt x="6064897" y="438539"/>
                </a:cubicBezTo>
                <a:cubicBezTo>
                  <a:pt x="6183862" y="333569"/>
                  <a:pt x="6338595" y="343678"/>
                  <a:pt x="6414795" y="270588"/>
                </a:cubicBezTo>
                <a:cubicBezTo>
                  <a:pt x="6490995" y="197498"/>
                  <a:pt x="6520542" y="46653"/>
                  <a:pt x="6522097" y="0"/>
                </a:cubicBezTo>
              </a:path>
            </a:pathLst>
          </a:custGeom>
          <a:noFill/>
          <a:ln w="28575">
            <a:solidFill>
              <a:srgbClr val="0B4A37"/>
            </a:solidFill>
            <a:prstDash val="dash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1DF37-9F78-4212-79C3-4C77BD42756E}"/>
              </a:ext>
            </a:extLst>
          </p:cNvPr>
          <p:cNvSpPr/>
          <p:nvPr/>
        </p:nvSpPr>
        <p:spPr>
          <a:xfrm>
            <a:off x="2904427" y="1909266"/>
            <a:ext cx="423333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Phe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7BFE70F-9462-EB7B-8DCA-DE39B0D43F7E}"/>
              </a:ext>
            </a:extLst>
          </p:cNvPr>
          <p:cNvSpPr/>
          <p:nvPr/>
        </p:nvSpPr>
        <p:spPr>
          <a:xfrm>
            <a:off x="3208864" y="239408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A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BB11D40-493C-E1D2-3452-F34E3AE12BC4}"/>
              </a:ext>
            </a:extLst>
          </p:cNvPr>
          <p:cNvSpPr/>
          <p:nvPr/>
        </p:nvSpPr>
        <p:spPr>
          <a:xfrm>
            <a:off x="3744239" y="258397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B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2D657FCC-2EC5-A177-F15A-18843C64BF7B}"/>
              </a:ext>
            </a:extLst>
          </p:cNvPr>
          <p:cNvSpPr>
            <a:spLocks noChangeAspect="1"/>
          </p:cNvSpPr>
          <p:nvPr/>
        </p:nvSpPr>
        <p:spPr>
          <a:xfrm rot="5400000">
            <a:off x="8985967" y="932861"/>
            <a:ext cx="540000" cy="922338"/>
          </a:xfrm>
          <a:prstGeom prst="arc">
            <a:avLst>
              <a:gd name="adj1" fmla="val 16200000"/>
              <a:gd name="adj2" fmla="val 5036815"/>
            </a:avLst>
          </a:prstGeom>
          <a:ln w="28575" cap="rnd">
            <a:solidFill>
              <a:srgbClr val="0E1126"/>
            </a:solidFill>
            <a:round/>
            <a:headEnd type="stealth" w="lg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8B47B0-A86A-69BE-AFBC-693126725EA1}"/>
              </a:ext>
            </a:extLst>
          </p:cNvPr>
          <p:cNvSpPr txBox="1"/>
          <p:nvPr/>
        </p:nvSpPr>
        <p:spPr>
          <a:xfrm>
            <a:off x="8473219" y="1126496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</a:t>
            </a:r>
            <a:r>
              <a:rPr lang="en-US" sz="1200" baseline="30000" dirty="0">
                <a:solidFill>
                  <a:srgbClr val="0E1126"/>
                </a:solidFill>
              </a:rPr>
              <a:t>+</a:t>
            </a:r>
            <a:endParaRPr lang="en-US" sz="1200" dirty="0">
              <a:solidFill>
                <a:srgbClr val="0E112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4D9E13-8D17-18AF-D8B6-1586AF70E7C5}"/>
              </a:ext>
            </a:extLst>
          </p:cNvPr>
          <p:cNvSpPr txBox="1"/>
          <p:nvPr/>
        </p:nvSpPr>
        <p:spPr>
          <a:xfrm>
            <a:off x="9395557" y="1117031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NADPH</a:t>
            </a:r>
          </a:p>
        </p:txBody>
      </p:sp>
    </p:spTree>
    <p:extLst>
      <p:ext uri="{BB962C8B-B14F-4D97-AF65-F5344CB8AC3E}">
        <p14:creationId xmlns:p14="http://schemas.microsoft.com/office/powerpoint/2010/main" val="989101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4683</TotalTime>
  <Words>1765</Words>
  <Application>Microsoft Macintosh PowerPoint</Application>
  <PresentationFormat>Widescreen</PresentationFormat>
  <Paragraphs>257</Paragraphs>
  <Slides>26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Aptos</vt:lpstr>
      <vt:lpstr>Arial</vt:lpstr>
      <vt:lpstr>Codec Pro</vt:lpstr>
      <vt:lpstr>Georgia</vt:lpstr>
      <vt:lpstr>Palatino</vt:lpstr>
      <vt:lpstr>Office Theme</vt:lpstr>
      <vt:lpstr>PowerPoint Presentation</vt:lpstr>
      <vt:lpstr>PowerPoint Presentation</vt:lpstr>
      <vt:lpstr>PowerPoint Presentation</vt:lpstr>
      <vt:lpstr>Have polar phytoplankton adapted to extremely low light by increasing their efficiency of photosynthetic energy conversion? </vt:lpstr>
      <vt:lpstr>Have polar phytoplankton adapted to extremely low light by increasing their efficiency of photosynthetic energy conversion?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Natasha Ryan</dc:creator>
  <cp:lastModifiedBy>Natasha Ryan</cp:lastModifiedBy>
  <cp:revision>39</cp:revision>
  <dcterms:created xsi:type="dcterms:W3CDTF">2024-04-02T00:00:54Z</dcterms:created>
  <dcterms:modified xsi:type="dcterms:W3CDTF">2024-04-09T16:17:30Z</dcterms:modified>
</cp:coreProperties>
</file>

<file path=docProps/thumbnail.jpeg>
</file>